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6" r:id="rId4"/>
    <p:sldId id="258" r:id="rId5"/>
    <p:sldId id="260" r:id="rId6"/>
    <p:sldId id="272" r:id="rId7"/>
    <p:sldId id="273" r:id="rId8"/>
    <p:sldId id="274" r:id="rId9"/>
    <p:sldId id="275" r:id="rId10"/>
    <p:sldId id="261" r:id="rId11"/>
    <p:sldId id="262" r:id="rId12"/>
    <p:sldId id="266" r:id="rId13"/>
    <p:sldId id="267" r:id="rId14"/>
    <p:sldId id="268" r:id="rId15"/>
    <p:sldId id="269" r:id="rId16"/>
    <p:sldId id="270"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0" autoAdjust="0"/>
    <p:restoredTop sz="94660"/>
  </p:normalViewPr>
  <p:slideViewPr>
    <p:cSldViewPr snapToGrid="0">
      <p:cViewPr varScale="1">
        <p:scale>
          <a:sx n="86" d="100"/>
          <a:sy n="86" d="100"/>
        </p:scale>
        <p:origin x="232" y="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0F35BF-A49E-4EFB-A68F-51DE0060F17A}" type="doc">
      <dgm:prSet loTypeId="urn:microsoft.com/office/officeart/2008/layout/LinedList" loCatId="list" qsTypeId="urn:microsoft.com/office/officeart/2005/8/quickstyle/simple5" qsCatId="simple" csTypeId="urn:microsoft.com/office/officeart/2005/8/colors/colorful5" csCatId="colorful" phldr="1"/>
      <dgm:spPr/>
      <dgm:t>
        <a:bodyPr/>
        <a:lstStyle/>
        <a:p>
          <a:endParaRPr lang="en-US"/>
        </a:p>
      </dgm:t>
    </dgm:pt>
    <dgm:pt modelId="{00EC8979-B497-4460-80E0-CC1DF9BE1C5B}">
      <dgm:prSet/>
      <dgm:spPr/>
      <dgm:t>
        <a:bodyPr/>
        <a:lstStyle/>
        <a:p>
          <a:r>
            <a:rPr lang="en-US" b="1"/>
            <a:t>Revolutionary Platform:</a:t>
          </a:r>
          <a:r>
            <a:rPr lang="en-US"/>
            <a:t> SUStays is a game-changer for student housing, offering an intuitive design for easy navigation and user satisfaction.</a:t>
          </a:r>
        </a:p>
      </dgm:t>
    </dgm:pt>
    <dgm:pt modelId="{D0A28A1C-02E6-4CD6-AF40-5A2D1CF42F56}" type="parTrans" cxnId="{9A305600-F44F-4481-BA0E-30B88062373F}">
      <dgm:prSet/>
      <dgm:spPr/>
      <dgm:t>
        <a:bodyPr/>
        <a:lstStyle/>
        <a:p>
          <a:endParaRPr lang="en-US"/>
        </a:p>
      </dgm:t>
    </dgm:pt>
    <dgm:pt modelId="{2E5C1714-013E-462D-9CF9-AD24A97C9FFD}" type="sibTrans" cxnId="{9A305600-F44F-4481-BA0E-30B88062373F}">
      <dgm:prSet/>
      <dgm:spPr/>
      <dgm:t>
        <a:bodyPr/>
        <a:lstStyle/>
        <a:p>
          <a:endParaRPr lang="en-US"/>
        </a:p>
      </dgm:t>
    </dgm:pt>
    <dgm:pt modelId="{5B404D3B-0FDB-4696-9E09-C2D735E41A44}">
      <dgm:prSet/>
      <dgm:spPr/>
      <dgm:t>
        <a:bodyPr/>
        <a:lstStyle/>
        <a:p>
          <a:r>
            <a:rPr lang="en-US" b="1"/>
            <a:t>Customized Searches:</a:t>
          </a:r>
          <a:r>
            <a:rPr lang="en-US"/>
            <a:t> With advanced filters, students can tailor their housing search based on location, budget, preferences, and accessibility features.</a:t>
          </a:r>
        </a:p>
      </dgm:t>
    </dgm:pt>
    <dgm:pt modelId="{7FE06068-1CBC-4AC8-9C4B-59D8310218AD}" type="parTrans" cxnId="{5485895F-D9EB-4A5D-AB2D-25CAAC9D757C}">
      <dgm:prSet/>
      <dgm:spPr/>
      <dgm:t>
        <a:bodyPr/>
        <a:lstStyle/>
        <a:p>
          <a:endParaRPr lang="en-US"/>
        </a:p>
      </dgm:t>
    </dgm:pt>
    <dgm:pt modelId="{CC6FE7BC-B9B6-4DFF-B279-FAAD380D46FF}" type="sibTrans" cxnId="{5485895F-D9EB-4A5D-AB2D-25CAAC9D757C}">
      <dgm:prSet/>
      <dgm:spPr/>
      <dgm:t>
        <a:bodyPr/>
        <a:lstStyle/>
        <a:p>
          <a:endParaRPr lang="en-US"/>
        </a:p>
      </dgm:t>
    </dgm:pt>
    <dgm:pt modelId="{1211862F-9E28-4583-A101-E4F3B900B123}">
      <dgm:prSet/>
      <dgm:spPr/>
      <dgm:t>
        <a:bodyPr/>
        <a:lstStyle/>
        <a:p>
          <a:r>
            <a:rPr lang="en-US" b="1"/>
            <a:t>Perfect Roommate Matches:</a:t>
          </a:r>
          <a:r>
            <a:rPr lang="en-US"/>
            <a:t> SUStays uses a sophisticated algorithm to ensure compatible living arrangements, considering factors like lifestyle and study habits.</a:t>
          </a:r>
        </a:p>
      </dgm:t>
    </dgm:pt>
    <dgm:pt modelId="{38DAE8DC-4EDF-4AEB-81DD-4F4CC561F62E}" type="parTrans" cxnId="{5F5E49C7-44E6-48E7-9C63-9FA90E18528E}">
      <dgm:prSet/>
      <dgm:spPr/>
      <dgm:t>
        <a:bodyPr/>
        <a:lstStyle/>
        <a:p>
          <a:endParaRPr lang="en-US"/>
        </a:p>
      </dgm:t>
    </dgm:pt>
    <dgm:pt modelId="{575B54CE-31BF-4C7A-9B9A-1CC6C84A6474}" type="sibTrans" cxnId="{5F5E49C7-44E6-48E7-9C63-9FA90E18528E}">
      <dgm:prSet/>
      <dgm:spPr/>
      <dgm:t>
        <a:bodyPr/>
        <a:lstStyle/>
        <a:p>
          <a:endParaRPr lang="en-US"/>
        </a:p>
      </dgm:t>
    </dgm:pt>
    <dgm:pt modelId="{3E240955-3E97-4085-9BC0-FFFBF82B3523}">
      <dgm:prSet/>
      <dgm:spPr/>
      <dgm:t>
        <a:bodyPr/>
        <a:lstStyle/>
        <a:p>
          <a:r>
            <a:rPr lang="en-US" b="1"/>
            <a:t>Trusted Listings:</a:t>
          </a:r>
          <a:r>
            <a:rPr lang="en-US"/>
            <a:t> Verified properties and a transparent review system build trust, providing students with reliable information for confident decision-making.</a:t>
          </a:r>
        </a:p>
      </dgm:t>
    </dgm:pt>
    <dgm:pt modelId="{80A54DC6-6F86-4B8C-89CA-78974A856DE1}" type="parTrans" cxnId="{E39E871E-EFE7-449E-AB91-2BF0F6FDFF1D}">
      <dgm:prSet/>
      <dgm:spPr/>
      <dgm:t>
        <a:bodyPr/>
        <a:lstStyle/>
        <a:p>
          <a:endParaRPr lang="en-US"/>
        </a:p>
      </dgm:t>
    </dgm:pt>
    <dgm:pt modelId="{58A5D91A-3A17-412E-AF04-F20DBFAFB9DA}" type="sibTrans" cxnId="{E39E871E-EFE7-449E-AB91-2BF0F6FDFF1D}">
      <dgm:prSet/>
      <dgm:spPr/>
      <dgm:t>
        <a:bodyPr/>
        <a:lstStyle/>
        <a:p>
          <a:endParaRPr lang="en-US"/>
        </a:p>
      </dgm:t>
    </dgm:pt>
    <dgm:pt modelId="{16FD29EB-989C-49D8-9E15-A437F3C66653}">
      <dgm:prSet/>
      <dgm:spPr/>
      <dgm:t>
        <a:bodyPr/>
        <a:lstStyle/>
        <a:p>
          <a:r>
            <a:rPr lang="en-US" b="1"/>
            <a:t>Campus Integration:</a:t>
          </a:r>
          <a:r>
            <a:rPr lang="en-US"/>
            <a:t> SUStays seamlessly integrates with educational institutions, offering real-time insights into housing proximity to academic facilities for informed choices.</a:t>
          </a:r>
        </a:p>
      </dgm:t>
    </dgm:pt>
    <dgm:pt modelId="{0591C1E4-72FE-4B3E-97C3-ED2574C9BC5F}" type="parTrans" cxnId="{5E2A204F-C418-4D52-8628-7A417FF0DA1B}">
      <dgm:prSet/>
      <dgm:spPr/>
      <dgm:t>
        <a:bodyPr/>
        <a:lstStyle/>
        <a:p>
          <a:endParaRPr lang="en-US"/>
        </a:p>
      </dgm:t>
    </dgm:pt>
    <dgm:pt modelId="{6F9457DE-254D-4AE5-973D-22142EF94F80}" type="sibTrans" cxnId="{5E2A204F-C418-4D52-8628-7A417FF0DA1B}">
      <dgm:prSet/>
      <dgm:spPr/>
      <dgm:t>
        <a:bodyPr/>
        <a:lstStyle/>
        <a:p>
          <a:endParaRPr lang="en-US"/>
        </a:p>
      </dgm:t>
    </dgm:pt>
    <dgm:pt modelId="{EF218F64-51F3-DE4D-96A3-295AE4770475}" type="pres">
      <dgm:prSet presAssocID="{CF0F35BF-A49E-4EFB-A68F-51DE0060F17A}" presName="vert0" presStyleCnt="0">
        <dgm:presLayoutVars>
          <dgm:dir/>
          <dgm:animOne val="branch"/>
          <dgm:animLvl val="lvl"/>
        </dgm:presLayoutVars>
      </dgm:prSet>
      <dgm:spPr/>
    </dgm:pt>
    <dgm:pt modelId="{47BE1B5E-E717-604A-AC61-897BA5F79F43}" type="pres">
      <dgm:prSet presAssocID="{00EC8979-B497-4460-80E0-CC1DF9BE1C5B}" presName="thickLine" presStyleLbl="alignNode1" presStyleIdx="0" presStyleCnt="5"/>
      <dgm:spPr/>
    </dgm:pt>
    <dgm:pt modelId="{565BC5CE-F8BB-E649-BDEA-4615C74964CD}" type="pres">
      <dgm:prSet presAssocID="{00EC8979-B497-4460-80E0-CC1DF9BE1C5B}" presName="horz1" presStyleCnt="0"/>
      <dgm:spPr/>
    </dgm:pt>
    <dgm:pt modelId="{52E33E40-6736-E841-BE86-DCB90FFCD751}" type="pres">
      <dgm:prSet presAssocID="{00EC8979-B497-4460-80E0-CC1DF9BE1C5B}" presName="tx1" presStyleLbl="revTx" presStyleIdx="0" presStyleCnt="5"/>
      <dgm:spPr/>
    </dgm:pt>
    <dgm:pt modelId="{4F8D3E40-4FCB-C040-9F46-1AA64A8C1FA2}" type="pres">
      <dgm:prSet presAssocID="{00EC8979-B497-4460-80E0-CC1DF9BE1C5B}" presName="vert1" presStyleCnt="0"/>
      <dgm:spPr/>
    </dgm:pt>
    <dgm:pt modelId="{2FCE5ECE-DB3D-074D-9A53-E9169322D653}" type="pres">
      <dgm:prSet presAssocID="{5B404D3B-0FDB-4696-9E09-C2D735E41A44}" presName="thickLine" presStyleLbl="alignNode1" presStyleIdx="1" presStyleCnt="5"/>
      <dgm:spPr/>
    </dgm:pt>
    <dgm:pt modelId="{D4136A0F-4F6C-4645-9242-5D7BE4511746}" type="pres">
      <dgm:prSet presAssocID="{5B404D3B-0FDB-4696-9E09-C2D735E41A44}" presName="horz1" presStyleCnt="0"/>
      <dgm:spPr/>
    </dgm:pt>
    <dgm:pt modelId="{9FA5982F-7C76-614F-BE17-63E322BF611E}" type="pres">
      <dgm:prSet presAssocID="{5B404D3B-0FDB-4696-9E09-C2D735E41A44}" presName="tx1" presStyleLbl="revTx" presStyleIdx="1" presStyleCnt="5"/>
      <dgm:spPr/>
    </dgm:pt>
    <dgm:pt modelId="{A258572D-7CE1-0640-84C6-55D2068CF5CD}" type="pres">
      <dgm:prSet presAssocID="{5B404D3B-0FDB-4696-9E09-C2D735E41A44}" presName="vert1" presStyleCnt="0"/>
      <dgm:spPr/>
    </dgm:pt>
    <dgm:pt modelId="{6FFB6C54-D6DE-304A-8DAE-EB32BF6AAA04}" type="pres">
      <dgm:prSet presAssocID="{1211862F-9E28-4583-A101-E4F3B900B123}" presName="thickLine" presStyleLbl="alignNode1" presStyleIdx="2" presStyleCnt="5"/>
      <dgm:spPr/>
    </dgm:pt>
    <dgm:pt modelId="{B07EFB7A-E9F2-224E-887A-B54DC0B3665B}" type="pres">
      <dgm:prSet presAssocID="{1211862F-9E28-4583-A101-E4F3B900B123}" presName="horz1" presStyleCnt="0"/>
      <dgm:spPr/>
    </dgm:pt>
    <dgm:pt modelId="{BF18CDA9-1C0F-004C-9755-73EBE123DDCC}" type="pres">
      <dgm:prSet presAssocID="{1211862F-9E28-4583-A101-E4F3B900B123}" presName="tx1" presStyleLbl="revTx" presStyleIdx="2" presStyleCnt="5"/>
      <dgm:spPr/>
    </dgm:pt>
    <dgm:pt modelId="{4EE582ED-54E6-F048-9E21-FC0B98695BD4}" type="pres">
      <dgm:prSet presAssocID="{1211862F-9E28-4583-A101-E4F3B900B123}" presName="vert1" presStyleCnt="0"/>
      <dgm:spPr/>
    </dgm:pt>
    <dgm:pt modelId="{2FF8A99F-2A40-914A-922B-71D7C685325C}" type="pres">
      <dgm:prSet presAssocID="{3E240955-3E97-4085-9BC0-FFFBF82B3523}" presName="thickLine" presStyleLbl="alignNode1" presStyleIdx="3" presStyleCnt="5"/>
      <dgm:spPr/>
    </dgm:pt>
    <dgm:pt modelId="{AD3A6DE5-5E9D-B043-BAC1-BEF5D3072E4C}" type="pres">
      <dgm:prSet presAssocID="{3E240955-3E97-4085-9BC0-FFFBF82B3523}" presName="horz1" presStyleCnt="0"/>
      <dgm:spPr/>
    </dgm:pt>
    <dgm:pt modelId="{8B1B3FCF-61C9-D044-9E39-5190831484C9}" type="pres">
      <dgm:prSet presAssocID="{3E240955-3E97-4085-9BC0-FFFBF82B3523}" presName="tx1" presStyleLbl="revTx" presStyleIdx="3" presStyleCnt="5"/>
      <dgm:spPr/>
    </dgm:pt>
    <dgm:pt modelId="{D1A3EED5-6486-DA4A-B7E4-3B7C80D63A7B}" type="pres">
      <dgm:prSet presAssocID="{3E240955-3E97-4085-9BC0-FFFBF82B3523}" presName="vert1" presStyleCnt="0"/>
      <dgm:spPr/>
    </dgm:pt>
    <dgm:pt modelId="{205DD54B-A45B-BF47-816D-68D86B435711}" type="pres">
      <dgm:prSet presAssocID="{16FD29EB-989C-49D8-9E15-A437F3C66653}" presName="thickLine" presStyleLbl="alignNode1" presStyleIdx="4" presStyleCnt="5"/>
      <dgm:spPr/>
    </dgm:pt>
    <dgm:pt modelId="{2A8CE11B-B1DF-5340-BBD7-9C0A7C807A1A}" type="pres">
      <dgm:prSet presAssocID="{16FD29EB-989C-49D8-9E15-A437F3C66653}" presName="horz1" presStyleCnt="0"/>
      <dgm:spPr/>
    </dgm:pt>
    <dgm:pt modelId="{6BC7D883-83BD-8A49-91B0-7C9066B3C35D}" type="pres">
      <dgm:prSet presAssocID="{16FD29EB-989C-49D8-9E15-A437F3C66653}" presName="tx1" presStyleLbl="revTx" presStyleIdx="4" presStyleCnt="5"/>
      <dgm:spPr/>
    </dgm:pt>
    <dgm:pt modelId="{27E00C79-1D3B-004A-9739-72B77BA20CBD}" type="pres">
      <dgm:prSet presAssocID="{16FD29EB-989C-49D8-9E15-A437F3C66653}" presName="vert1" presStyleCnt="0"/>
      <dgm:spPr/>
    </dgm:pt>
  </dgm:ptLst>
  <dgm:cxnLst>
    <dgm:cxn modelId="{9A305600-F44F-4481-BA0E-30B88062373F}" srcId="{CF0F35BF-A49E-4EFB-A68F-51DE0060F17A}" destId="{00EC8979-B497-4460-80E0-CC1DF9BE1C5B}" srcOrd="0" destOrd="0" parTransId="{D0A28A1C-02E6-4CD6-AF40-5A2D1CF42F56}" sibTransId="{2E5C1714-013E-462D-9CF9-AD24A97C9FFD}"/>
    <dgm:cxn modelId="{E39E871E-EFE7-449E-AB91-2BF0F6FDFF1D}" srcId="{CF0F35BF-A49E-4EFB-A68F-51DE0060F17A}" destId="{3E240955-3E97-4085-9BC0-FFFBF82B3523}" srcOrd="3" destOrd="0" parTransId="{80A54DC6-6F86-4B8C-89CA-78974A856DE1}" sibTransId="{58A5D91A-3A17-412E-AF04-F20DBFAFB9DA}"/>
    <dgm:cxn modelId="{2DB9862C-EFAE-E04A-B710-E79983F9DF32}" type="presOf" srcId="{1211862F-9E28-4583-A101-E4F3B900B123}" destId="{BF18CDA9-1C0F-004C-9755-73EBE123DDCC}" srcOrd="0" destOrd="0" presId="urn:microsoft.com/office/officeart/2008/layout/LinedList"/>
    <dgm:cxn modelId="{5E2A204F-C418-4D52-8628-7A417FF0DA1B}" srcId="{CF0F35BF-A49E-4EFB-A68F-51DE0060F17A}" destId="{16FD29EB-989C-49D8-9E15-A437F3C66653}" srcOrd="4" destOrd="0" parTransId="{0591C1E4-72FE-4B3E-97C3-ED2574C9BC5F}" sibTransId="{6F9457DE-254D-4AE5-973D-22142EF94F80}"/>
    <dgm:cxn modelId="{22E03856-269C-C141-877E-AA953D3F501A}" type="presOf" srcId="{16FD29EB-989C-49D8-9E15-A437F3C66653}" destId="{6BC7D883-83BD-8A49-91B0-7C9066B3C35D}" srcOrd="0" destOrd="0" presId="urn:microsoft.com/office/officeart/2008/layout/LinedList"/>
    <dgm:cxn modelId="{5485895F-D9EB-4A5D-AB2D-25CAAC9D757C}" srcId="{CF0F35BF-A49E-4EFB-A68F-51DE0060F17A}" destId="{5B404D3B-0FDB-4696-9E09-C2D735E41A44}" srcOrd="1" destOrd="0" parTransId="{7FE06068-1CBC-4AC8-9C4B-59D8310218AD}" sibTransId="{CC6FE7BC-B9B6-4DFF-B279-FAAD380D46FF}"/>
    <dgm:cxn modelId="{4E698A99-ECB8-F544-9B52-BAE3BC407FA4}" type="presOf" srcId="{00EC8979-B497-4460-80E0-CC1DF9BE1C5B}" destId="{52E33E40-6736-E841-BE86-DCB90FFCD751}" srcOrd="0" destOrd="0" presId="urn:microsoft.com/office/officeart/2008/layout/LinedList"/>
    <dgm:cxn modelId="{53934B9C-939D-794E-9017-DD28817F1E3A}" type="presOf" srcId="{5B404D3B-0FDB-4696-9E09-C2D735E41A44}" destId="{9FA5982F-7C76-614F-BE17-63E322BF611E}" srcOrd="0" destOrd="0" presId="urn:microsoft.com/office/officeart/2008/layout/LinedList"/>
    <dgm:cxn modelId="{DCF22BA8-DA28-3245-9A06-D9625E2201D9}" type="presOf" srcId="{3E240955-3E97-4085-9BC0-FFFBF82B3523}" destId="{8B1B3FCF-61C9-D044-9E39-5190831484C9}" srcOrd="0" destOrd="0" presId="urn:microsoft.com/office/officeart/2008/layout/LinedList"/>
    <dgm:cxn modelId="{145BDFAA-6655-7744-BA64-7D42D1E1274F}" type="presOf" srcId="{CF0F35BF-A49E-4EFB-A68F-51DE0060F17A}" destId="{EF218F64-51F3-DE4D-96A3-295AE4770475}" srcOrd="0" destOrd="0" presId="urn:microsoft.com/office/officeart/2008/layout/LinedList"/>
    <dgm:cxn modelId="{5F5E49C7-44E6-48E7-9C63-9FA90E18528E}" srcId="{CF0F35BF-A49E-4EFB-A68F-51DE0060F17A}" destId="{1211862F-9E28-4583-A101-E4F3B900B123}" srcOrd="2" destOrd="0" parTransId="{38DAE8DC-4EDF-4AEB-81DD-4F4CC561F62E}" sibTransId="{575B54CE-31BF-4C7A-9B9A-1CC6C84A6474}"/>
    <dgm:cxn modelId="{F195386C-3C6F-924A-91E8-8F2BF0976E41}" type="presParOf" srcId="{EF218F64-51F3-DE4D-96A3-295AE4770475}" destId="{47BE1B5E-E717-604A-AC61-897BA5F79F43}" srcOrd="0" destOrd="0" presId="urn:microsoft.com/office/officeart/2008/layout/LinedList"/>
    <dgm:cxn modelId="{C2A0463A-00C6-D647-BB1F-F16F47C4FE91}" type="presParOf" srcId="{EF218F64-51F3-DE4D-96A3-295AE4770475}" destId="{565BC5CE-F8BB-E649-BDEA-4615C74964CD}" srcOrd="1" destOrd="0" presId="urn:microsoft.com/office/officeart/2008/layout/LinedList"/>
    <dgm:cxn modelId="{7C3202E8-B95A-0C4C-98AF-4883F0C74FAA}" type="presParOf" srcId="{565BC5CE-F8BB-E649-BDEA-4615C74964CD}" destId="{52E33E40-6736-E841-BE86-DCB90FFCD751}" srcOrd="0" destOrd="0" presId="urn:microsoft.com/office/officeart/2008/layout/LinedList"/>
    <dgm:cxn modelId="{0D41E4E7-94DD-1B4F-812C-CCF01A107D84}" type="presParOf" srcId="{565BC5CE-F8BB-E649-BDEA-4615C74964CD}" destId="{4F8D3E40-4FCB-C040-9F46-1AA64A8C1FA2}" srcOrd="1" destOrd="0" presId="urn:microsoft.com/office/officeart/2008/layout/LinedList"/>
    <dgm:cxn modelId="{C6965977-903A-FA4E-8561-7CEEB49BC0DB}" type="presParOf" srcId="{EF218F64-51F3-DE4D-96A3-295AE4770475}" destId="{2FCE5ECE-DB3D-074D-9A53-E9169322D653}" srcOrd="2" destOrd="0" presId="urn:microsoft.com/office/officeart/2008/layout/LinedList"/>
    <dgm:cxn modelId="{E844349E-54F6-E44E-8BE1-8DF3BC7B7080}" type="presParOf" srcId="{EF218F64-51F3-DE4D-96A3-295AE4770475}" destId="{D4136A0F-4F6C-4645-9242-5D7BE4511746}" srcOrd="3" destOrd="0" presId="urn:microsoft.com/office/officeart/2008/layout/LinedList"/>
    <dgm:cxn modelId="{04738444-3833-4A44-B08E-584EDACA3C0F}" type="presParOf" srcId="{D4136A0F-4F6C-4645-9242-5D7BE4511746}" destId="{9FA5982F-7C76-614F-BE17-63E322BF611E}" srcOrd="0" destOrd="0" presId="urn:microsoft.com/office/officeart/2008/layout/LinedList"/>
    <dgm:cxn modelId="{19857995-FB8F-A54D-9A92-73058E9AEB0D}" type="presParOf" srcId="{D4136A0F-4F6C-4645-9242-5D7BE4511746}" destId="{A258572D-7CE1-0640-84C6-55D2068CF5CD}" srcOrd="1" destOrd="0" presId="urn:microsoft.com/office/officeart/2008/layout/LinedList"/>
    <dgm:cxn modelId="{EB20AA15-2394-4C4C-879F-E22B49819B3B}" type="presParOf" srcId="{EF218F64-51F3-DE4D-96A3-295AE4770475}" destId="{6FFB6C54-D6DE-304A-8DAE-EB32BF6AAA04}" srcOrd="4" destOrd="0" presId="urn:microsoft.com/office/officeart/2008/layout/LinedList"/>
    <dgm:cxn modelId="{342E4F9B-ECB8-6D42-B393-B43A2CC9723E}" type="presParOf" srcId="{EF218F64-51F3-DE4D-96A3-295AE4770475}" destId="{B07EFB7A-E9F2-224E-887A-B54DC0B3665B}" srcOrd="5" destOrd="0" presId="urn:microsoft.com/office/officeart/2008/layout/LinedList"/>
    <dgm:cxn modelId="{56AE7048-DDEE-9147-A788-99CC7756876D}" type="presParOf" srcId="{B07EFB7A-E9F2-224E-887A-B54DC0B3665B}" destId="{BF18CDA9-1C0F-004C-9755-73EBE123DDCC}" srcOrd="0" destOrd="0" presId="urn:microsoft.com/office/officeart/2008/layout/LinedList"/>
    <dgm:cxn modelId="{D5B6EBCD-2CD0-A44A-AFA4-9B0B3BCCF108}" type="presParOf" srcId="{B07EFB7A-E9F2-224E-887A-B54DC0B3665B}" destId="{4EE582ED-54E6-F048-9E21-FC0B98695BD4}" srcOrd="1" destOrd="0" presId="urn:microsoft.com/office/officeart/2008/layout/LinedList"/>
    <dgm:cxn modelId="{F102686E-0C28-6A4D-9C33-895B8113997C}" type="presParOf" srcId="{EF218F64-51F3-DE4D-96A3-295AE4770475}" destId="{2FF8A99F-2A40-914A-922B-71D7C685325C}" srcOrd="6" destOrd="0" presId="urn:microsoft.com/office/officeart/2008/layout/LinedList"/>
    <dgm:cxn modelId="{0901C32A-FD7A-0746-A2C5-9836AAE43911}" type="presParOf" srcId="{EF218F64-51F3-DE4D-96A3-295AE4770475}" destId="{AD3A6DE5-5E9D-B043-BAC1-BEF5D3072E4C}" srcOrd="7" destOrd="0" presId="urn:microsoft.com/office/officeart/2008/layout/LinedList"/>
    <dgm:cxn modelId="{D1EA2ED5-9070-A445-BCCF-DAA6365642DE}" type="presParOf" srcId="{AD3A6DE5-5E9D-B043-BAC1-BEF5D3072E4C}" destId="{8B1B3FCF-61C9-D044-9E39-5190831484C9}" srcOrd="0" destOrd="0" presId="urn:microsoft.com/office/officeart/2008/layout/LinedList"/>
    <dgm:cxn modelId="{B19D2E0C-4B70-A644-B396-8D5E6C02AD36}" type="presParOf" srcId="{AD3A6DE5-5E9D-B043-BAC1-BEF5D3072E4C}" destId="{D1A3EED5-6486-DA4A-B7E4-3B7C80D63A7B}" srcOrd="1" destOrd="0" presId="urn:microsoft.com/office/officeart/2008/layout/LinedList"/>
    <dgm:cxn modelId="{4ED5A3BC-3182-E444-8769-A2509B4B8997}" type="presParOf" srcId="{EF218F64-51F3-DE4D-96A3-295AE4770475}" destId="{205DD54B-A45B-BF47-816D-68D86B435711}" srcOrd="8" destOrd="0" presId="urn:microsoft.com/office/officeart/2008/layout/LinedList"/>
    <dgm:cxn modelId="{98524B11-1AEE-A543-8844-AAC0E4F19FB3}" type="presParOf" srcId="{EF218F64-51F3-DE4D-96A3-295AE4770475}" destId="{2A8CE11B-B1DF-5340-BBD7-9C0A7C807A1A}" srcOrd="9" destOrd="0" presId="urn:microsoft.com/office/officeart/2008/layout/LinedList"/>
    <dgm:cxn modelId="{061F0BF9-35AA-B94D-BD63-8DA4337461E9}" type="presParOf" srcId="{2A8CE11B-B1DF-5340-BBD7-9C0A7C807A1A}" destId="{6BC7D883-83BD-8A49-91B0-7C9066B3C35D}" srcOrd="0" destOrd="0" presId="urn:microsoft.com/office/officeart/2008/layout/LinedList"/>
    <dgm:cxn modelId="{B245B20D-13C7-9D4B-AFFC-EB3F699F72B3}" type="presParOf" srcId="{2A8CE11B-B1DF-5340-BBD7-9C0A7C807A1A}" destId="{27E00C79-1D3B-004A-9739-72B77BA20CB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0F35BF-A49E-4EFB-A68F-51DE0060F17A}"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F8AC15C8-0039-4C69-B599-34E05586F9B0}">
      <dgm:prSet phldr="0"/>
      <dgm:spPr/>
      <dgm:t>
        <a:bodyPr/>
        <a:lstStyle/>
        <a:p>
          <a:pPr>
            <a:lnSpc>
              <a:spcPct val="100000"/>
            </a:lnSpc>
          </a:pPr>
          <a:r>
            <a:rPr lang="en-US" b="1">
              <a:latin typeface="Arial"/>
              <a:cs typeface="Arial"/>
            </a:rPr>
            <a:t>Efficient Housing Searches</a:t>
          </a:r>
          <a:endParaRPr lang="en-US">
            <a:latin typeface="Arial"/>
            <a:cs typeface="Arial"/>
          </a:endParaRPr>
        </a:p>
      </dgm:t>
    </dgm:pt>
    <dgm:pt modelId="{23F5568B-3513-4694-AEA2-E3B67E32AD07}" type="parTrans" cxnId="{1AF08D35-8D9F-405C-BE41-06F2AFE4E241}">
      <dgm:prSet/>
      <dgm:spPr/>
    </dgm:pt>
    <dgm:pt modelId="{C0214836-183B-4AC9-91A8-A687247CBD00}" type="sibTrans" cxnId="{1AF08D35-8D9F-405C-BE41-06F2AFE4E241}">
      <dgm:prSet/>
      <dgm:spPr/>
      <dgm:t>
        <a:bodyPr/>
        <a:lstStyle/>
        <a:p>
          <a:endParaRPr lang="en-US"/>
        </a:p>
      </dgm:t>
    </dgm:pt>
    <dgm:pt modelId="{DC3723EA-9CAE-4575-B66E-F2866AEF177F}">
      <dgm:prSet phldr="0"/>
      <dgm:spPr/>
      <dgm:t>
        <a:bodyPr/>
        <a:lstStyle/>
        <a:p>
          <a:pPr>
            <a:lnSpc>
              <a:spcPct val="100000"/>
            </a:lnSpc>
          </a:pPr>
          <a:r>
            <a:rPr lang="en-US" b="1">
              <a:latin typeface="Arial"/>
              <a:cs typeface="Arial"/>
            </a:rPr>
            <a:t>Roommate Compatibility</a:t>
          </a:r>
          <a:endParaRPr lang="en-US">
            <a:latin typeface="Arial"/>
            <a:cs typeface="Arial"/>
          </a:endParaRPr>
        </a:p>
      </dgm:t>
    </dgm:pt>
    <dgm:pt modelId="{571CD6FE-B1F2-48EE-A888-7EE9DEBB2831}" type="parTrans" cxnId="{589BD8CF-9D67-4201-9A3E-CC0DF3EF7878}">
      <dgm:prSet/>
      <dgm:spPr/>
    </dgm:pt>
    <dgm:pt modelId="{048F9830-4052-4F5A-A02F-14690C311520}" type="sibTrans" cxnId="{589BD8CF-9D67-4201-9A3E-CC0DF3EF7878}">
      <dgm:prSet/>
      <dgm:spPr/>
      <dgm:t>
        <a:bodyPr/>
        <a:lstStyle/>
        <a:p>
          <a:endParaRPr lang="en-US"/>
        </a:p>
      </dgm:t>
    </dgm:pt>
    <dgm:pt modelId="{BD76CC48-18DE-45EB-BE25-007F358F1853}">
      <dgm:prSet phldr="0"/>
      <dgm:spPr/>
      <dgm:t>
        <a:bodyPr/>
        <a:lstStyle/>
        <a:p>
          <a:pPr>
            <a:lnSpc>
              <a:spcPct val="100000"/>
            </a:lnSpc>
          </a:pPr>
          <a:r>
            <a:rPr lang="en-US" b="1">
              <a:latin typeface="Arial"/>
              <a:cs typeface="Arial"/>
            </a:rPr>
            <a:t>Integrated Campus Experience</a:t>
          </a:r>
          <a:endParaRPr lang="en-US" b="0">
            <a:latin typeface="Arial"/>
            <a:cs typeface="Arial"/>
          </a:endParaRPr>
        </a:p>
      </dgm:t>
    </dgm:pt>
    <dgm:pt modelId="{FD1C8963-7FF2-4230-BBDC-FEEF34DB112A}" type="parTrans" cxnId="{AD5CCD28-DBB0-4F2C-A1A8-E81091D914A0}">
      <dgm:prSet/>
      <dgm:spPr/>
    </dgm:pt>
    <dgm:pt modelId="{02CEA833-0B45-4A6A-8A19-B65BDD352EC3}" type="sibTrans" cxnId="{AD5CCD28-DBB0-4F2C-A1A8-E81091D914A0}">
      <dgm:prSet/>
      <dgm:spPr/>
      <dgm:t>
        <a:bodyPr/>
        <a:lstStyle/>
        <a:p>
          <a:endParaRPr lang="en-US"/>
        </a:p>
      </dgm:t>
    </dgm:pt>
    <dgm:pt modelId="{5E520BF6-0D4A-4216-BEC1-14617515729A}">
      <dgm:prSet phldr="0"/>
      <dgm:spPr/>
      <dgm:t>
        <a:bodyPr/>
        <a:lstStyle/>
        <a:p>
          <a:pPr>
            <a:lnSpc>
              <a:spcPct val="100000"/>
            </a:lnSpc>
          </a:pPr>
          <a:r>
            <a:rPr lang="en-US" b="1">
              <a:latin typeface="Arial"/>
              <a:cs typeface="Arial"/>
            </a:rPr>
            <a:t>Transparency and Trust</a:t>
          </a:r>
          <a:endParaRPr lang="en-US">
            <a:latin typeface="Arial"/>
            <a:cs typeface="Arial"/>
          </a:endParaRPr>
        </a:p>
      </dgm:t>
    </dgm:pt>
    <dgm:pt modelId="{2A1036A5-3628-4049-9EBE-3734AEA37340}" type="parTrans" cxnId="{73E6ED76-9711-490F-8BA0-24696B9C02F7}">
      <dgm:prSet/>
      <dgm:spPr/>
    </dgm:pt>
    <dgm:pt modelId="{523C0AED-8DFC-4CA0-922B-62480DA2083A}" type="sibTrans" cxnId="{73E6ED76-9711-490F-8BA0-24696B9C02F7}">
      <dgm:prSet/>
      <dgm:spPr/>
      <dgm:t>
        <a:bodyPr/>
        <a:lstStyle/>
        <a:p>
          <a:endParaRPr lang="en-US"/>
        </a:p>
      </dgm:t>
    </dgm:pt>
    <dgm:pt modelId="{9D6AAF51-F61C-47F9-9505-09DDCC73C6C1}">
      <dgm:prSet phldr="0"/>
      <dgm:spPr/>
      <dgm:t>
        <a:bodyPr/>
        <a:lstStyle/>
        <a:p>
          <a:pPr>
            <a:lnSpc>
              <a:spcPct val="100000"/>
            </a:lnSpc>
          </a:pPr>
          <a:r>
            <a:rPr lang="en-US" b="1">
              <a:latin typeface="Arial"/>
              <a:cs typeface="Arial"/>
            </a:rPr>
            <a:t>Community Building</a:t>
          </a:r>
          <a:endParaRPr lang="en-US">
            <a:latin typeface="Arial"/>
            <a:cs typeface="Arial"/>
          </a:endParaRPr>
        </a:p>
      </dgm:t>
    </dgm:pt>
    <dgm:pt modelId="{2E3FDCE4-E4B6-4E53-A323-7FDDFFAB9BC0}" type="parTrans" cxnId="{F6B73EC0-DB9A-475D-BDB9-27E356A006C5}">
      <dgm:prSet/>
      <dgm:spPr/>
    </dgm:pt>
    <dgm:pt modelId="{A696F79A-A3F7-42EF-9E1C-F590EB00D3D9}" type="sibTrans" cxnId="{F6B73EC0-DB9A-475D-BDB9-27E356A006C5}">
      <dgm:prSet/>
      <dgm:spPr/>
      <dgm:t>
        <a:bodyPr/>
        <a:lstStyle/>
        <a:p>
          <a:endParaRPr lang="en-US"/>
        </a:p>
      </dgm:t>
    </dgm:pt>
    <dgm:pt modelId="{712127D5-F20C-FA43-95C5-6852898801C8}" type="pres">
      <dgm:prSet presAssocID="{CF0F35BF-A49E-4EFB-A68F-51DE0060F17A}" presName="linear" presStyleCnt="0">
        <dgm:presLayoutVars>
          <dgm:animLvl val="lvl"/>
          <dgm:resizeHandles val="exact"/>
        </dgm:presLayoutVars>
      </dgm:prSet>
      <dgm:spPr/>
    </dgm:pt>
    <dgm:pt modelId="{EF7CE5F3-DAA6-404C-AD73-D10A9ACA74E1}" type="pres">
      <dgm:prSet presAssocID="{F8AC15C8-0039-4C69-B599-34E05586F9B0}" presName="parentText" presStyleLbl="node1" presStyleIdx="0" presStyleCnt="5">
        <dgm:presLayoutVars>
          <dgm:chMax val="0"/>
          <dgm:bulletEnabled val="1"/>
        </dgm:presLayoutVars>
      </dgm:prSet>
      <dgm:spPr/>
    </dgm:pt>
    <dgm:pt modelId="{D177BF3B-0256-B640-A381-FC4572EFBD62}" type="pres">
      <dgm:prSet presAssocID="{C0214836-183B-4AC9-91A8-A687247CBD00}" presName="spacer" presStyleCnt="0"/>
      <dgm:spPr/>
    </dgm:pt>
    <dgm:pt modelId="{54E9ABD5-CE7D-7F4D-8575-00E54F817B50}" type="pres">
      <dgm:prSet presAssocID="{DC3723EA-9CAE-4575-B66E-F2866AEF177F}" presName="parentText" presStyleLbl="node1" presStyleIdx="1" presStyleCnt="5">
        <dgm:presLayoutVars>
          <dgm:chMax val="0"/>
          <dgm:bulletEnabled val="1"/>
        </dgm:presLayoutVars>
      </dgm:prSet>
      <dgm:spPr/>
    </dgm:pt>
    <dgm:pt modelId="{E31DC9A2-E099-A84D-9961-F335CF92D39D}" type="pres">
      <dgm:prSet presAssocID="{048F9830-4052-4F5A-A02F-14690C311520}" presName="spacer" presStyleCnt="0"/>
      <dgm:spPr/>
    </dgm:pt>
    <dgm:pt modelId="{7A1DC2AE-09E2-1546-9176-E8D27DC0BC53}" type="pres">
      <dgm:prSet presAssocID="{BD76CC48-18DE-45EB-BE25-007F358F1853}" presName="parentText" presStyleLbl="node1" presStyleIdx="2" presStyleCnt="5">
        <dgm:presLayoutVars>
          <dgm:chMax val="0"/>
          <dgm:bulletEnabled val="1"/>
        </dgm:presLayoutVars>
      </dgm:prSet>
      <dgm:spPr/>
    </dgm:pt>
    <dgm:pt modelId="{8AB75C84-6F58-7E4E-B024-8432FF24C5D2}" type="pres">
      <dgm:prSet presAssocID="{02CEA833-0B45-4A6A-8A19-B65BDD352EC3}" presName="spacer" presStyleCnt="0"/>
      <dgm:spPr/>
    </dgm:pt>
    <dgm:pt modelId="{08CEB06B-5BEC-3A4F-8E67-60607DF06C92}" type="pres">
      <dgm:prSet presAssocID="{5E520BF6-0D4A-4216-BEC1-14617515729A}" presName="parentText" presStyleLbl="node1" presStyleIdx="3" presStyleCnt="5">
        <dgm:presLayoutVars>
          <dgm:chMax val="0"/>
          <dgm:bulletEnabled val="1"/>
        </dgm:presLayoutVars>
      </dgm:prSet>
      <dgm:spPr/>
    </dgm:pt>
    <dgm:pt modelId="{9D3BCD31-D1BA-8449-BB3F-1221798E7791}" type="pres">
      <dgm:prSet presAssocID="{523C0AED-8DFC-4CA0-922B-62480DA2083A}" presName="spacer" presStyleCnt="0"/>
      <dgm:spPr/>
    </dgm:pt>
    <dgm:pt modelId="{AC4C50BC-230C-5447-A82F-AFDFBBC30464}" type="pres">
      <dgm:prSet presAssocID="{9D6AAF51-F61C-47F9-9505-09DDCC73C6C1}" presName="parentText" presStyleLbl="node1" presStyleIdx="4" presStyleCnt="5">
        <dgm:presLayoutVars>
          <dgm:chMax val="0"/>
          <dgm:bulletEnabled val="1"/>
        </dgm:presLayoutVars>
      </dgm:prSet>
      <dgm:spPr/>
    </dgm:pt>
  </dgm:ptLst>
  <dgm:cxnLst>
    <dgm:cxn modelId="{0F6E9B11-6DF1-BC42-8DDB-EE13AA33D0E0}" type="presOf" srcId="{F8AC15C8-0039-4C69-B599-34E05586F9B0}" destId="{EF7CE5F3-DAA6-404C-AD73-D10A9ACA74E1}" srcOrd="0" destOrd="0" presId="urn:microsoft.com/office/officeart/2005/8/layout/vList2"/>
    <dgm:cxn modelId="{85CBA915-43F0-BB4D-BF4A-D8B8D6B72EE0}" type="presOf" srcId="{CF0F35BF-A49E-4EFB-A68F-51DE0060F17A}" destId="{712127D5-F20C-FA43-95C5-6852898801C8}" srcOrd="0" destOrd="0" presId="urn:microsoft.com/office/officeart/2005/8/layout/vList2"/>
    <dgm:cxn modelId="{AD5CCD28-DBB0-4F2C-A1A8-E81091D914A0}" srcId="{CF0F35BF-A49E-4EFB-A68F-51DE0060F17A}" destId="{BD76CC48-18DE-45EB-BE25-007F358F1853}" srcOrd="2" destOrd="0" parTransId="{FD1C8963-7FF2-4230-BBDC-FEEF34DB112A}" sibTransId="{02CEA833-0B45-4A6A-8A19-B65BDD352EC3}"/>
    <dgm:cxn modelId="{1AF08D35-8D9F-405C-BE41-06F2AFE4E241}" srcId="{CF0F35BF-A49E-4EFB-A68F-51DE0060F17A}" destId="{F8AC15C8-0039-4C69-B599-34E05586F9B0}" srcOrd="0" destOrd="0" parTransId="{23F5568B-3513-4694-AEA2-E3B67E32AD07}" sibTransId="{C0214836-183B-4AC9-91A8-A687247CBD00}"/>
    <dgm:cxn modelId="{6EAAB84A-9D84-2D41-94E8-1D24EA0C5A59}" type="presOf" srcId="{DC3723EA-9CAE-4575-B66E-F2866AEF177F}" destId="{54E9ABD5-CE7D-7F4D-8575-00E54F817B50}" srcOrd="0" destOrd="0" presId="urn:microsoft.com/office/officeart/2005/8/layout/vList2"/>
    <dgm:cxn modelId="{54DF7E6D-7488-FF46-A1AA-EDDF9FDA0EF8}" type="presOf" srcId="{9D6AAF51-F61C-47F9-9505-09DDCC73C6C1}" destId="{AC4C50BC-230C-5447-A82F-AFDFBBC30464}" srcOrd="0" destOrd="0" presId="urn:microsoft.com/office/officeart/2005/8/layout/vList2"/>
    <dgm:cxn modelId="{8FBA4276-D02D-3A45-A814-88DBDD5EE202}" type="presOf" srcId="{5E520BF6-0D4A-4216-BEC1-14617515729A}" destId="{08CEB06B-5BEC-3A4F-8E67-60607DF06C92}" srcOrd="0" destOrd="0" presId="urn:microsoft.com/office/officeart/2005/8/layout/vList2"/>
    <dgm:cxn modelId="{73E6ED76-9711-490F-8BA0-24696B9C02F7}" srcId="{CF0F35BF-A49E-4EFB-A68F-51DE0060F17A}" destId="{5E520BF6-0D4A-4216-BEC1-14617515729A}" srcOrd="3" destOrd="0" parTransId="{2A1036A5-3628-4049-9EBE-3734AEA37340}" sibTransId="{523C0AED-8DFC-4CA0-922B-62480DA2083A}"/>
    <dgm:cxn modelId="{980663BE-BC04-8449-AC3F-BD1FA33218AD}" type="presOf" srcId="{BD76CC48-18DE-45EB-BE25-007F358F1853}" destId="{7A1DC2AE-09E2-1546-9176-E8D27DC0BC53}" srcOrd="0" destOrd="0" presId="urn:microsoft.com/office/officeart/2005/8/layout/vList2"/>
    <dgm:cxn modelId="{F6B73EC0-DB9A-475D-BDB9-27E356A006C5}" srcId="{CF0F35BF-A49E-4EFB-A68F-51DE0060F17A}" destId="{9D6AAF51-F61C-47F9-9505-09DDCC73C6C1}" srcOrd="4" destOrd="0" parTransId="{2E3FDCE4-E4B6-4E53-A323-7FDDFFAB9BC0}" sibTransId="{A696F79A-A3F7-42EF-9E1C-F590EB00D3D9}"/>
    <dgm:cxn modelId="{589BD8CF-9D67-4201-9A3E-CC0DF3EF7878}" srcId="{CF0F35BF-A49E-4EFB-A68F-51DE0060F17A}" destId="{DC3723EA-9CAE-4575-B66E-F2866AEF177F}" srcOrd="1" destOrd="0" parTransId="{571CD6FE-B1F2-48EE-A888-7EE9DEBB2831}" sibTransId="{048F9830-4052-4F5A-A02F-14690C311520}"/>
    <dgm:cxn modelId="{070355DE-E23F-194E-8BA1-7016A3FBD8B5}" type="presParOf" srcId="{712127D5-F20C-FA43-95C5-6852898801C8}" destId="{EF7CE5F3-DAA6-404C-AD73-D10A9ACA74E1}" srcOrd="0" destOrd="0" presId="urn:microsoft.com/office/officeart/2005/8/layout/vList2"/>
    <dgm:cxn modelId="{2F4502BC-BCF6-8047-A837-A49952FC66A7}" type="presParOf" srcId="{712127D5-F20C-FA43-95C5-6852898801C8}" destId="{D177BF3B-0256-B640-A381-FC4572EFBD62}" srcOrd="1" destOrd="0" presId="urn:microsoft.com/office/officeart/2005/8/layout/vList2"/>
    <dgm:cxn modelId="{80575718-190D-684F-A612-3CBA092BEDA1}" type="presParOf" srcId="{712127D5-F20C-FA43-95C5-6852898801C8}" destId="{54E9ABD5-CE7D-7F4D-8575-00E54F817B50}" srcOrd="2" destOrd="0" presId="urn:microsoft.com/office/officeart/2005/8/layout/vList2"/>
    <dgm:cxn modelId="{8487283E-B5D3-A64F-BA76-888B0DE6C3C3}" type="presParOf" srcId="{712127D5-F20C-FA43-95C5-6852898801C8}" destId="{E31DC9A2-E099-A84D-9961-F335CF92D39D}" srcOrd="3" destOrd="0" presId="urn:microsoft.com/office/officeart/2005/8/layout/vList2"/>
    <dgm:cxn modelId="{0354A7B4-1A96-A549-91AE-9EC9F53286C4}" type="presParOf" srcId="{712127D5-F20C-FA43-95C5-6852898801C8}" destId="{7A1DC2AE-09E2-1546-9176-E8D27DC0BC53}" srcOrd="4" destOrd="0" presId="urn:microsoft.com/office/officeart/2005/8/layout/vList2"/>
    <dgm:cxn modelId="{82C63E59-C5EA-9247-A8A0-5975CE18CB33}" type="presParOf" srcId="{712127D5-F20C-FA43-95C5-6852898801C8}" destId="{8AB75C84-6F58-7E4E-B024-8432FF24C5D2}" srcOrd="5" destOrd="0" presId="urn:microsoft.com/office/officeart/2005/8/layout/vList2"/>
    <dgm:cxn modelId="{B0B68FF8-B114-ED47-9795-E28E11DD74D2}" type="presParOf" srcId="{712127D5-F20C-FA43-95C5-6852898801C8}" destId="{08CEB06B-5BEC-3A4F-8E67-60607DF06C92}" srcOrd="6" destOrd="0" presId="urn:microsoft.com/office/officeart/2005/8/layout/vList2"/>
    <dgm:cxn modelId="{8DFBB399-2E6A-B949-9985-941AAC8EA0A2}" type="presParOf" srcId="{712127D5-F20C-FA43-95C5-6852898801C8}" destId="{9D3BCD31-D1BA-8449-BB3F-1221798E7791}" srcOrd="7" destOrd="0" presId="urn:microsoft.com/office/officeart/2005/8/layout/vList2"/>
    <dgm:cxn modelId="{CC838C18-DCC5-3C40-BC27-1C4B73500C4C}" type="presParOf" srcId="{712127D5-F20C-FA43-95C5-6852898801C8}" destId="{AC4C50BC-230C-5447-A82F-AFDFBBC30464}"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8A7692-F324-4C49-BF55-012E433F295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576C111-57CD-41A7-A84F-AC2E1302F046}">
      <dgm:prSet/>
      <dgm:spPr/>
      <dgm:t>
        <a:bodyPr/>
        <a:lstStyle/>
        <a:p>
          <a:pPr>
            <a:lnSpc>
              <a:spcPct val="100000"/>
            </a:lnSpc>
          </a:pPr>
          <a:r>
            <a:rPr lang="en-US" b="1" i="0"/>
            <a:t>Advanced AI Capabilities:</a:t>
          </a:r>
          <a:r>
            <a:rPr lang="en-US"/>
            <a:t> </a:t>
          </a:r>
          <a:r>
            <a:rPr lang="en-US" b="0" i="0"/>
            <a:t>Implement sophisticated AI algorithms for personalized filtering and roommate-matching.</a:t>
          </a:r>
          <a:endParaRPr lang="en-US"/>
        </a:p>
      </dgm:t>
    </dgm:pt>
    <dgm:pt modelId="{E21B0854-35ED-4819-8CB2-78E5A8B80BCE}" type="parTrans" cxnId="{6998E1F1-0178-4511-84AB-5D4D59FFB266}">
      <dgm:prSet/>
      <dgm:spPr/>
      <dgm:t>
        <a:bodyPr/>
        <a:lstStyle/>
        <a:p>
          <a:endParaRPr lang="en-US"/>
        </a:p>
      </dgm:t>
    </dgm:pt>
    <dgm:pt modelId="{CB53D613-7EF2-4332-854F-49DA9A30E729}" type="sibTrans" cxnId="{6998E1F1-0178-4511-84AB-5D4D59FFB266}">
      <dgm:prSet/>
      <dgm:spPr/>
      <dgm:t>
        <a:bodyPr/>
        <a:lstStyle/>
        <a:p>
          <a:pPr>
            <a:lnSpc>
              <a:spcPct val="100000"/>
            </a:lnSpc>
          </a:pPr>
          <a:endParaRPr lang="en-US"/>
        </a:p>
      </dgm:t>
    </dgm:pt>
    <dgm:pt modelId="{35F8BA60-977E-46AA-B863-3CD2E38C087C}">
      <dgm:prSet/>
      <dgm:spPr/>
      <dgm:t>
        <a:bodyPr/>
        <a:lstStyle/>
        <a:p>
          <a:pPr>
            <a:lnSpc>
              <a:spcPct val="100000"/>
            </a:lnSpc>
          </a:pPr>
          <a:r>
            <a:rPr lang="en-US" b="1" i="0"/>
            <a:t>Intuitive User Interface (UI):</a:t>
          </a:r>
          <a:r>
            <a:rPr lang="en-US"/>
            <a:t> </a:t>
          </a:r>
          <a:r>
            <a:rPr lang="en-US" b="0" i="0"/>
            <a:t>Develop a user-friendly interface for seamless navigation and information exchange.</a:t>
          </a:r>
          <a:endParaRPr lang="en-US"/>
        </a:p>
      </dgm:t>
    </dgm:pt>
    <dgm:pt modelId="{9B0B5E77-A11C-4D54-8553-4ED91E599EB5}" type="parTrans" cxnId="{C9526E1C-9C71-4D4A-A4DD-D258249E7ABF}">
      <dgm:prSet/>
      <dgm:spPr/>
      <dgm:t>
        <a:bodyPr/>
        <a:lstStyle/>
        <a:p>
          <a:endParaRPr lang="en-US"/>
        </a:p>
      </dgm:t>
    </dgm:pt>
    <dgm:pt modelId="{729DFB12-8C4D-43AB-9389-F6F84E0456A0}" type="sibTrans" cxnId="{C9526E1C-9C71-4D4A-A4DD-D258249E7ABF}">
      <dgm:prSet/>
      <dgm:spPr/>
      <dgm:t>
        <a:bodyPr/>
        <a:lstStyle/>
        <a:p>
          <a:pPr>
            <a:lnSpc>
              <a:spcPct val="100000"/>
            </a:lnSpc>
          </a:pPr>
          <a:endParaRPr lang="en-US"/>
        </a:p>
      </dgm:t>
    </dgm:pt>
    <dgm:pt modelId="{4FEFC31E-03C7-4EDD-86DA-3EBBF5BB349A}">
      <dgm:prSet/>
      <dgm:spPr/>
      <dgm:t>
        <a:bodyPr/>
        <a:lstStyle/>
        <a:p>
          <a:pPr>
            <a:lnSpc>
              <a:spcPct val="100000"/>
            </a:lnSpc>
          </a:pPr>
          <a:r>
            <a:rPr lang="en-US" b="1" i="0"/>
            <a:t>Scalable Infrastructure:</a:t>
          </a:r>
          <a:r>
            <a:rPr lang="en-US"/>
            <a:t> </a:t>
          </a:r>
          <a:r>
            <a:rPr lang="en-US" b="0" i="0"/>
            <a:t>Build a scalable platform to accommodate potential growth and market expansion.</a:t>
          </a:r>
          <a:endParaRPr lang="en-US"/>
        </a:p>
      </dgm:t>
    </dgm:pt>
    <dgm:pt modelId="{F5478910-0A26-4F5E-8D7B-96A4ABF0C69C}" type="parTrans" cxnId="{7CD365DF-7EFB-4E9E-BFDB-1E9DB5C6DB9A}">
      <dgm:prSet/>
      <dgm:spPr/>
      <dgm:t>
        <a:bodyPr/>
        <a:lstStyle/>
        <a:p>
          <a:endParaRPr lang="en-US"/>
        </a:p>
      </dgm:t>
    </dgm:pt>
    <dgm:pt modelId="{4C50640C-0710-48FD-9A36-E77C5E30472E}" type="sibTrans" cxnId="{7CD365DF-7EFB-4E9E-BFDB-1E9DB5C6DB9A}">
      <dgm:prSet/>
      <dgm:spPr/>
      <dgm:t>
        <a:bodyPr/>
        <a:lstStyle/>
        <a:p>
          <a:pPr>
            <a:lnSpc>
              <a:spcPct val="100000"/>
            </a:lnSpc>
          </a:pPr>
          <a:endParaRPr lang="en-US"/>
        </a:p>
      </dgm:t>
    </dgm:pt>
    <dgm:pt modelId="{F1DB1316-C730-49B5-84CB-BF13547B5465}">
      <dgm:prSet/>
      <dgm:spPr/>
      <dgm:t>
        <a:bodyPr/>
        <a:lstStyle/>
        <a:p>
          <a:pPr>
            <a:lnSpc>
              <a:spcPct val="100000"/>
            </a:lnSpc>
          </a:pPr>
          <a:r>
            <a:rPr lang="en-US" b="1" i="0"/>
            <a:t>Transparent Communication Hub: </a:t>
          </a:r>
          <a:r>
            <a:rPr lang="en-US" b="0" i="0"/>
            <a:t>Create a platform for students to openly communicate preferences and information.</a:t>
          </a:r>
          <a:endParaRPr lang="en-US"/>
        </a:p>
      </dgm:t>
    </dgm:pt>
    <dgm:pt modelId="{7868F862-C037-4A57-B27B-1BE5BEC3FC9A}" type="parTrans" cxnId="{5115456D-F9DC-4AAD-9208-884C5AB84323}">
      <dgm:prSet/>
      <dgm:spPr/>
      <dgm:t>
        <a:bodyPr/>
        <a:lstStyle/>
        <a:p>
          <a:endParaRPr lang="en-US"/>
        </a:p>
      </dgm:t>
    </dgm:pt>
    <dgm:pt modelId="{AC687C63-BA8A-48E9-B239-90D960C750AA}" type="sibTrans" cxnId="{5115456D-F9DC-4AAD-9208-884C5AB84323}">
      <dgm:prSet/>
      <dgm:spPr/>
      <dgm:t>
        <a:bodyPr/>
        <a:lstStyle/>
        <a:p>
          <a:pPr>
            <a:lnSpc>
              <a:spcPct val="100000"/>
            </a:lnSpc>
          </a:pPr>
          <a:endParaRPr lang="en-US"/>
        </a:p>
      </dgm:t>
    </dgm:pt>
    <dgm:pt modelId="{921DA486-CABD-491D-8521-4F175CF8DA90}">
      <dgm:prSet/>
      <dgm:spPr/>
      <dgm:t>
        <a:bodyPr/>
        <a:lstStyle/>
        <a:p>
          <a:pPr>
            <a:lnSpc>
              <a:spcPct val="100000"/>
            </a:lnSpc>
          </a:pPr>
          <a:r>
            <a:rPr lang="en-US" b="1" i="0"/>
            <a:t>Security and Privacy Measures: </a:t>
          </a:r>
          <a:r>
            <a:rPr lang="en-US" b="0" i="0"/>
            <a:t>Implement robust security protocols to protect user data and maintain privacy.</a:t>
          </a:r>
          <a:endParaRPr lang="en-US"/>
        </a:p>
      </dgm:t>
    </dgm:pt>
    <dgm:pt modelId="{CFE8AFE0-B4B1-4A0C-913F-9EBF618506F4}" type="parTrans" cxnId="{E297C898-832C-4D09-A6E2-2C95431FFCF8}">
      <dgm:prSet/>
      <dgm:spPr/>
      <dgm:t>
        <a:bodyPr/>
        <a:lstStyle/>
        <a:p>
          <a:endParaRPr lang="en-US"/>
        </a:p>
      </dgm:t>
    </dgm:pt>
    <dgm:pt modelId="{49654366-4E9A-456E-BB0D-D6FD261B6364}" type="sibTrans" cxnId="{E297C898-832C-4D09-A6E2-2C95431FFCF8}">
      <dgm:prSet/>
      <dgm:spPr/>
      <dgm:t>
        <a:bodyPr/>
        <a:lstStyle/>
        <a:p>
          <a:endParaRPr lang="en-US"/>
        </a:p>
      </dgm:t>
    </dgm:pt>
    <dgm:pt modelId="{7B18B721-DDBC-4CEB-BBC8-09D7E310AE7B}" type="pres">
      <dgm:prSet presAssocID="{5C8A7692-F324-4C49-BF55-012E433F2957}" presName="root" presStyleCnt="0">
        <dgm:presLayoutVars>
          <dgm:dir/>
          <dgm:resizeHandles val="exact"/>
        </dgm:presLayoutVars>
      </dgm:prSet>
      <dgm:spPr/>
    </dgm:pt>
    <dgm:pt modelId="{28ADB411-EC10-4951-87D9-EC4C777D88C1}" type="pres">
      <dgm:prSet presAssocID="{C576C111-57CD-41A7-A84F-AC2E1302F046}" presName="compNode" presStyleCnt="0"/>
      <dgm:spPr/>
    </dgm:pt>
    <dgm:pt modelId="{08D5FCBE-9148-458C-842A-446147A93B3C}" type="pres">
      <dgm:prSet presAssocID="{C576C111-57CD-41A7-A84F-AC2E1302F046}" presName="bgRect" presStyleLbl="bgShp" presStyleIdx="0" presStyleCnt="5"/>
      <dgm:spPr/>
    </dgm:pt>
    <dgm:pt modelId="{8001E5DB-4B5F-4781-84AC-AC7DCC300EB8}" type="pres">
      <dgm:prSet presAssocID="{C576C111-57CD-41A7-A84F-AC2E1302F04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46F09D2D-8FC2-478A-8F53-F378C1C6D8E2}" type="pres">
      <dgm:prSet presAssocID="{C576C111-57CD-41A7-A84F-AC2E1302F046}" presName="spaceRect" presStyleCnt="0"/>
      <dgm:spPr/>
    </dgm:pt>
    <dgm:pt modelId="{8AE34826-80D3-43B8-B664-FCF7EE41B0B8}" type="pres">
      <dgm:prSet presAssocID="{C576C111-57CD-41A7-A84F-AC2E1302F046}" presName="parTx" presStyleLbl="revTx" presStyleIdx="0" presStyleCnt="5">
        <dgm:presLayoutVars>
          <dgm:chMax val="0"/>
          <dgm:chPref val="0"/>
        </dgm:presLayoutVars>
      </dgm:prSet>
      <dgm:spPr/>
    </dgm:pt>
    <dgm:pt modelId="{72913D35-F17F-457A-96AC-33877F89BC70}" type="pres">
      <dgm:prSet presAssocID="{CB53D613-7EF2-4332-854F-49DA9A30E729}" presName="sibTrans" presStyleCnt="0"/>
      <dgm:spPr/>
    </dgm:pt>
    <dgm:pt modelId="{2EFDA3A7-3A44-43D7-9526-329BE0FC1DC3}" type="pres">
      <dgm:prSet presAssocID="{35F8BA60-977E-46AA-B863-3CD2E38C087C}" presName="compNode" presStyleCnt="0"/>
      <dgm:spPr/>
    </dgm:pt>
    <dgm:pt modelId="{BE6EE582-65A0-4870-82F5-09C57240C6FA}" type="pres">
      <dgm:prSet presAssocID="{35F8BA60-977E-46AA-B863-3CD2E38C087C}" presName="bgRect" presStyleLbl="bgShp" presStyleIdx="1" presStyleCnt="5"/>
      <dgm:spPr/>
    </dgm:pt>
    <dgm:pt modelId="{04AD4A5C-662D-45E8-8B9B-F615A781C023}" type="pres">
      <dgm:prSet presAssocID="{35F8BA60-977E-46AA-B863-3CD2E38C087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7C66CA18-97B4-406A-8A90-06999E501FBA}" type="pres">
      <dgm:prSet presAssocID="{35F8BA60-977E-46AA-B863-3CD2E38C087C}" presName="spaceRect" presStyleCnt="0"/>
      <dgm:spPr/>
    </dgm:pt>
    <dgm:pt modelId="{B147E6E1-1333-4EDC-8CEC-8DE1B214A0F5}" type="pres">
      <dgm:prSet presAssocID="{35F8BA60-977E-46AA-B863-3CD2E38C087C}" presName="parTx" presStyleLbl="revTx" presStyleIdx="1" presStyleCnt="5">
        <dgm:presLayoutVars>
          <dgm:chMax val="0"/>
          <dgm:chPref val="0"/>
        </dgm:presLayoutVars>
      </dgm:prSet>
      <dgm:spPr/>
    </dgm:pt>
    <dgm:pt modelId="{15428FFB-E5F3-421E-B669-2D622B4E8BF0}" type="pres">
      <dgm:prSet presAssocID="{729DFB12-8C4D-43AB-9389-F6F84E0456A0}" presName="sibTrans" presStyleCnt="0"/>
      <dgm:spPr/>
    </dgm:pt>
    <dgm:pt modelId="{E889BB3B-B7B2-4009-964A-DD53A6758637}" type="pres">
      <dgm:prSet presAssocID="{4FEFC31E-03C7-4EDD-86DA-3EBBF5BB349A}" presName="compNode" presStyleCnt="0"/>
      <dgm:spPr/>
    </dgm:pt>
    <dgm:pt modelId="{4F422D0B-60C5-4B23-AA8B-9038FFFE11F7}" type="pres">
      <dgm:prSet presAssocID="{4FEFC31E-03C7-4EDD-86DA-3EBBF5BB349A}" presName="bgRect" presStyleLbl="bgShp" presStyleIdx="2" presStyleCnt="5"/>
      <dgm:spPr/>
    </dgm:pt>
    <dgm:pt modelId="{F8E3E903-A29F-44B8-9AB9-FA2DBB08D67B}" type="pres">
      <dgm:prSet presAssocID="{4FEFC31E-03C7-4EDD-86DA-3EBBF5BB349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86762771-C072-4A49-9DA0-D3E916EA0FAD}" type="pres">
      <dgm:prSet presAssocID="{4FEFC31E-03C7-4EDD-86DA-3EBBF5BB349A}" presName="spaceRect" presStyleCnt="0"/>
      <dgm:spPr/>
    </dgm:pt>
    <dgm:pt modelId="{6B7BCD09-3E04-4638-8CC9-543BF83FF826}" type="pres">
      <dgm:prSet presAssocID="{4FEFC31E-03C7-4EDD-86DA-3EBBF5BB349A}" presName="parTx" presStyleLbl="revTx" presStyleIdx="2" presStyleCnt="5">
        <dgm:presLayoutVars>
          <dgm:chMax val="0"/>
          <dgm:chPref val="0"/>
        </dgm:presLayoutVars>
      </dgm:prSet>
      <dgm:spPr/>
    </dgm:pt>
    <dgm:pt modelId="{7A19F82A-3E5F-4F54-B2F7-416BA1B1129E}" type="pres">
      <dgm:prSet presAssocID="{4C50640C-0710-48FD-9A36-E77C5E30472E}" presName="sibTrans" presStyleCnt="0"/>
      <dgm:spPr/>
    </dgm:pt>
    <dgm:pt modelId="{ADBC4B8F-A3DE-48CF-978C-9090B1D1A054}" type="pres">
      <dgm:prSet presAssocID="{F1DB1316-C730-49B5-84CB-BF13547B5465}" presName="compNode" presStyleCnt="0"/>
      <dgm:spPr/>
    </dgm:pt>
    <dgm:pt modelId="{7EB486E7-3FD5-4902-A113-83CA72E5A935}" type="pres">
      <dgm:prSet presAssocID="{F1DB1316-C730-49B5-84CB-BF13547B5465}" presName="bgRect" presStyleLbl="bgShp" presStyleIdx="3" presStyleCnt="5"/>
      <dgm:spPr/>
    </dgm:pt>
    <dgm:pt modelId="{8FB22EEA-46E6-4D74-A62D-09792A9A2FB3}" type="pres">
      <dgm:prSet presAssocID="{F1DB1316-C730-49B5-84CB-BF13547B546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CC6C8E45-9973-4D43-883F-64C61F6A56FD}" type="pres">
      <dgm:prSet presAssocID="{F1DB1316-C730-49B5-84CB-BF13547B5465}" presName="spaceRect" presStyleCnt="0"/>
      <dgm:spPr/>
    </dgm:pt>
    <dgm:pt modelId="{36040321-2562-45D2-A995-E356125F05F8}" type="pres">
      <dgm:prSet presAssocID="{F1DB1316-C730-49B5-84CB-BF13547B5465}" presName="parTx" presStyleLbl="revTx" presStyleIdx="3" presStyleCnt="5">
        <dgm:presLayoutVars>
          <dgm:chMax val="0"/>
          <dgm:chPref val="0"/>
        </dgm:presLayoutVars>
      </dgm:prSet>
      <dgm:spPr/>
    </dgm:pt>
    <dgm:pt modelId="{F5BBDE5E-1F7C-4922-A475-BA0D6A5A2C11}" type="pres">
      <dgm:prSet presAssocID="{AC687C63-BA8A-48E9-B239-90D960C750AA}" presName="sibTrans" presStyleCnt="0"/>
      <dgm:spPr/>
    </dgm:pt>
    <dgm:pt modelId="{A6A87883-6BDA-4806-9D59-471DE543FE04}" type="pres">
      <dgm:prSet presAssocID="{921DA486-CABD-491D-8521-4F175CF8DA90}" presName="compNode" presStyleCnt="0"/>
      <dgm:spPr/>
    </dgm:pt>
    <dgm:pt modelId="{E54975B3-78A3-4905-87E3-37A59F8074D2}" type="pres">
      <dgm:prSet presAssocID="{921DA486-CABD-491D-8521-4F175CF8DA90}" presName="bgRect" presStyleLbl="bgShp" presStyleIdx="4" presStyleCnt="5"/>
      <dgm:spPr/>
    </dgm:pt>
    <dgm:pt modelId="{8A75C5D7-E62F-4C35-8F5E-CDE7F591963C}" type="pres">
      <dgm:prSet presAssocID="{921DA486-CABD-491D-8521-4F175CF8DA9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DA61C80E-CE47-4D09-9BD3-1A20EEDFF457}" type="pres">
      <dgm:prSet presAssocID="{921DA486-CABD-491D-8521-4F175CF8DA90}" presName="spaceRect" presStyleCnt="0"/>
      <dgm:spPr/>
    </dgm:pt>
    <dgm:pt modelId="{6515CDDC-909C-4383-982E-9EB237C21533}" type="pres">
      <dgm:prSet presAssocID="{921DA486-CABD-491D-8521-4F175CF8DA90}" presName="parTx" presStyleLbl="revTx" presStyleIdx="4" presStyleCnt="5">
        <dgm:presLayoutVars>
          <dgm:chMax val="0"/>
          <dgm:chPref val="0"/>
        </dgm:presLayoutVars>
      </dgm:prSet>
      <dgm:spPr/>
    </dgm:pt>
  </dgm:ptLst>
  <dgm:cxnLst>
    <dgm:cxn modelId="{C9526E1C-9C71-4D4A-A4DD-D258249E7ABF}" srcId="{5C8A7692-F324-4C49-BF55-012E433F2957}" destId="{35F8BA60-977E-46AA-B863-3CD2E38C087C}" srcOrd="1" destOrd="0" parTransId="{9B0B5E77-A11C-4D54-8553-4ED91E599EB5}" sibTransId="{729DFB12-8C4D-43AB-9389-F6F84E0456A0}"/>
    <dgm:cxn modelId="{F8956339-93C4-E14F-AAC5-C1AE19D83426}" type="presOf" srcId="{F1DB1316-C730-49B5-84CB-BF13547B5465}" destId="{36040321-2562-45D2-A995-E356125F05F8}" srcOrd="0" destOrd="0" presId="urn:microsoft.com/office/officeart/2018/2/layout/IconVerticalSolidList"/>
    <dgm:cxn modelId="{E24D0D5F-216B-6149-8B8B-4D51F1FBF251}" type="presOf" srcId="{921DA486-CABD-491D-8521-4F175CF8DA90}" destId="{6515CDDC-909C-4383-982E-9EB237C21533}" srcOrd="0" destOrd="0" presId="urn:microsoft.com/office/officeart/2018/2/layout/IconVerticalSolidList"/>
    <dgm:cxn modelId="{BFC01066-99F3-E64C-BCCF-4C7B7203B01F}" type="presOf" srcId="{35F8BA60-977E-46AA-B863-3CD2E38C087C}" destId="{B147E6E1-1333-4EDC-8CEC-8DE1B214A0F5}" srcOrd="0" destOrd="0" presId="urn:microsoft.com/office/officeart/2018/2/layout/IconVerticalSolidList"/>
    <dgm:cxn modelId="{5115456D-F9DC-4AAD-9208-884C5AB84323}" srcId="{5C8A7692-F324-4C49-BF55-012E433F2957}" destId="{F1DB1316-C730-49B5-84CB-BF13547B5465}" srcOrd="3" destOrd="0" parTransId="{7868F862-C037-4A57-B27B-1BE5BEC3FC9A}" sibTransId="{AC687C63-BA8A-48E9-B239-90D960C750AA}"/>
    <dgm:cxn modelId="{083CA06E-508D-4F43-99BC-F671D4705B6C}" type="presOf" srcId="{5C8A7692-F324-4C49-BF55-012E433F2957}" destId="{7B18B721-DDBC-4CEB-BBC8-09D7E310AE7B}" srcOrd="0" destOrd="0" presId="urn:microsoft.com/office/officeart/2018/2/layout/IconVerticalSolidList"/>
    <dgm:cxn modelId="{BD012B81-4DE1-C04B-8A00-2115ECC87902}" type="presOf" srcId="{4FEFC31E-03C7-4EDD-86DA-3EBBF5BB349A}" destId="{6B7BCD09-3E04-4638-8CC9-543BF83FF826}" srcOrd="0" destOrd="0" presId="urn:microsoft.com/office/officeart/2018/2/layout/IconVerticalSolidList"/>
    <dgm:cxn modelId="{E297C898-832C-4D09-A6E2-2C95431FFCF8}" srcId="{5C8A7692-F324-4C49-BF55-012E433F2957}" destId="{921DA486-CABD-491D-8521-4F175CF8DA90}" srcOrd="4" destOrd="0" parTransId="{CFE8AFE0-B4B1-4A0C-913F-9EBF618506F4}" sibTransId="{49654366-4E9A-456E-BB0D-D6FD261B6364}"/>
    <dgm:cxn modelId="{7CD365DF-7EFB-4E9E-BFDB-1E9DB5C6DB9A}" srcId="{5C8A7692-F324-4C49-BF55-012E433F2957}" destId="{4FEFC31E-03C7-4EDD-86DA-3EBBF5BB349A}" srcOrd="2" destOrd="0" parTransId="{F5478910-0A26-4F5E-8D7B-96A4ABF0C69C}" sibTransId="{4C50640C-0710-48FD-9A36-E77C5E30472E}"/>
    <dgm:cxn modelId="{455A56E0-A494-D44E-B782-D0E8B46D7CDA}" type="presOf" srcId="{C576C111-57CD-41A7-A84F-AC2E1302F046}" destId="{8AE34826-80D3-43B8-B664-FCF7EE41B0B8}" srcOrd="0" destOrd="0" presId="urn:microsoft.com/office/officeart/2018/2/layout/IconVerticalSolidList"/>
    <dgm:cxn modelId="{6998E1F1-0178-4511-84AB-5D4D59FFB266}" srcId="{5C8A7692-F324-4C49-BF55-012E433F2957}" destId="{C576C111-57CD-41A7-A84F-AC2E1302F046}" srcOrd="0" destOrd="0" parTransId="{E21B0854-35ED-4819-8CB2-78E5A8B80BCE}" sibTransId="{CB53D613-7EF2-4332-854F-49DA9A30E729}"/>
    <dgm:cxn modelId="{25CA22C1-0042-6E42-9836-E59EBFCD0E87}" type="presParOf" srcId="{7B18B721-DDBC-4CEB-BBC8-09D7E310AE7B}" destId="{28ADB411-EC10-4951-87D9-EC4C777D88C1}" srcOrd="0" destOrd="0" presId="urn:microsoft.com/office/officeart/2018/2/layout/IconVerticalSolidList"/>
    <dgm:cxn modelId="{14440629-D7D2-9F44-9619-F362AD39E00F}" type="presParOf" srcId="{28ADB411-EC10-4951-87D9-EC4C777D88C1}" destId="{08D5FCBE-9148-458C-842A-446147A93B3C}" srcOrd="0" destOrd="0" presId="urn:microsoft.com/office/officeart/2018/2/layout/IconVerticalSolidList"/>
    <dgm:cxn modelId="{06F96856-D217-5F4C-9845-BC92D142769F}" type="presParOf" srcId="{28ADB411-EC10-4951-87D9-EC4C777D88C1}" destId="{8001E5DB-4B5F-4781-84AC-AC7DCC300EB8}" srcOrd="1" destOrd="0" presId="urn:microsoft.com/office/officeart/2018/2/layout/IconVerticalSolidList"/>
    <dgm:cxn modelId="{DF7E420F-5833-CF4D-8F1E-657B0265C654}" type="presParOf" srcId="{28ADB411-EC10-4951-87D9-EC4C777D88C1}" destId="{46F09D2D-8FC2-478A-8F53-F378C1C6D8E2}" srcOrd="2" destOrd="0" presId="urn:microsoft.com/office/officeart/2018/2/layout/IconVerticalSolidList"/>
    <dgm:cxn modelId="{E13CAE85-DC88-E744-A5E4-B5B7F2C6494E}" type="presParOf" srcId="{28ADB411-EC10-4951-87D9-EC4C777D88C1}" destId="{8AE34826-80D3-43B8-B664-FCF7EE41B0B8}" srcOrd="3" destOrd="0" presId="urn:microsoft.com/office/officeart/2018/2/layout/IconVerticalSolidList"/>
    <dgm:cxn modelId="{23265908-2F38-6446-B853-0EADC692D82D}" type="presParOf" srcId="{7B18B721-DDBC-4CEB-BBC8-09D7E310AE7B}" destId="{72913D35-F17F-457A-96AC-33877F89BC70}" srcOrd="1" destOrd="0" presId="urn:microsoft.com/office/officeart/2018/2/layout/IconVerticalSolidList"/>
    <dgm:cxn modelId="{D81FB2FF-139D-434A-BBCD-EBC05B03DAAC}" type="presParOf" srcId="{7B18B721-DDBC-4CEB-BBC8-09D7E310AE7B}" destId="{2EFDA3A7-3A44-43D7-9526-329BE0FC1DC3}" srcOrd="2" destOrd="0" presId="urn:microsoft.com/office/officeart/2018/2/layout/IconVerticalSolidList"/>
    <dgm:cxn modelId="{737C6283-B9D2-7942-8ACF-FBD8BFCA0EE1}" type="presParOf" srcId="{2EFDA3A7-3A44-43D7-9526-329BE0FC1DC3}" destId="{BE6EE582-65A0-4870-82F5-09C57240C6FA}" srcOrd="0" destOrd="0" presId="urn:microsoft.com/office/officeart/2018/2/layout/IconVerticalSolidList"/>
    <dgm:cxn modelId="{1264DFE2-6141-B44C-BC7D-6D278B08EF03}" type="presParOf" srcId="{2EFDA3A7-3A44-43D7-9526-329BE0FC1DC3}" destId="{04AD4A5C-662D-45E8-8B9B-F615A781C023}" srcOrd="1" destOrd="0" presId="urn:microsoft.com/office/officeart/2018/2/layout/IconVerticalSolidList"/>
    <dgm:cxn modelId="{51550546-DAF6-334C-96E2-E6924A74D959}" type="presParOf" srcId="{2EFDA3A7-3A44-43D7-9526-329BE0FC1DC3}" destId="{7C66CA18-97B4-406A-8A90-06999E501FBA}" srcOrd="2" destOrd="0" presId="urn:microsoft.com/office/officeart/2018/2/layout/IconVerticalSolidList"/>
    <dgm:cxn modelId="{33883F16-E494-4A4D-8EEC-E4491565B4FB}" type="presParOf" srcId="{2EFDA3A7-3A44-43D7-9526-329BE0FC1DC3}" destId="{B147E6E1-1333-4EDC-8CEC-8DE1B214A0F5}" srcOrd="3" destOrd="0" presId="urn:microsoft.com/office/officeart/2018/2/layout/IconVerticalSolidList"/>
    <dgm:cxn modelId="{4DE89559-D38B-BB41-9175-6DB37D1B869B}" type="presParOf" srcId="{7B18B721-DDBC-4CEB-BBC8-09D7E310AE7B}" destId="{15428FFB-E5F3-421E-B669-2D622B4E8BF0}" srcOrd="3" destOrd="0" presId="urn:microsoft.com/office/officeart/2018/2/layout/IconVerticalSolidList"/>
    <dgm:cxn modelId="{BE152BFE-7706-4846-8EBE-7957F7A245AF}" type="presParOf" srcId="{7B18B721-DDBC-4CEB-BBC8-09D7E310AE7B}" destId="{E889BB3B-B7B2-4009-964A-DD53A6758637}" srcOrd="4" destOrd="0" presId="urn:microsoft.com/office/officeart/2018/2/layout/IconVerticalSolidList"/>
    <dgm:cxn modelId="{C2DF297D-58AF-9D46-B61C-DB8D5851446B}" type="presParOf" srcId="{E889BB3B-B7B2-4009-964A-DD53A6758637}" destId="{4F422D0B-60C5-4B23-AA8B-9038FFFE11F7}" srcOrd="0" destOrd="0" presId="urn:microsoft.com/office/officeart/2018/2/layout/IconVerticalSolidList"/>
    <dgm:cxn modelId="{4DA06165-3DB9-0643-8DDD-5CEB9F9954BB}" type="presParOf" srcId="{E889BB3B-B7B2-4009-964A-DD53A6758637}" destId="{F8E3E903-A29F-44B8-9AB9-FA2DBB08D67B}" srcOrd="1" destOrd="0" presId="urn:microsoft.com/office/officeart/2018/2/layout/IconVerticalSolidList"/>
    <dgm:cxn modelId="{C25946C8-04FE-B44B-924D-CEA38A7724FE}" type="presParOf" srcId="{E889BB3B-B7B2-4009-964A-DD53A6758637}" destId="{86762771-C072-4A49-9DA0-D3E916EA0FAD}" srcOrd="2" destOrd="0" presId="urn:microsoft.com/office/officeart/2018/2/layout/IconVerticalSolidList"/>
    <dgm:cxn modelId="{AA941E87-C479-AA49-A922-D0BFC438D670}" type="presParOf" srcId="{E889BB3B-B7B2-4009-964A-DD53A6758637}" destId="{6B7BCD09-3E04-4638-8CC9-543BF83FF826}" srcOrd="3" destOrd="0" presId="urn:microsoft.com/office/officeart/2018/2/layout/IconVerticalSolidList"/>
    <dgm:cxn modelId="{5E050818-AFDE-114C-9D56-03ACC286AE25}" type="presParOf" srcId="{7B18B721-DDBC-4CEB-BBC8-09D7E310AE7B}" destId="{7A19F82A-3E5F-4F54-B2F7-416BA1B1129E}" srcOrd="5" destOrd="0" presId="urn:microsoft.com/office/officeart/2018/2/layout/IconVerticalSolidList"/>
    <dgm:cxn modelId="{E6AAAEB6-BC50-CC45-9400-83B9406D1DC8}" type="presParOf" srcId="{7B18B721-DDBC-4CEB-BBC8-09D7E310AE7B}" destId="{ADBC4B8F-A3DE-48CF-978C-9090B1D1A054}" srcOrd="6" destOrd="0" presId="urn:microsoft.com/office/officeart/2018/2/layout/IconVerticalSolidList"/>
    <dgm:cxn modelId="{AD24F731-6498-434B-B9F3-17FCC9CE9530}" type="presParOf" srcId="{ADBC4B8F-A3DE-48CF-978C-9090B1D1A054}" destId="{7EB486E7-3FD5-4902-A113-83CA72E5A935}" srcOrd="0" destOrd="0" presId="urn:microsoft.com/office/officeart/2018/2/layout/IconVerticalSolidList"/>
    <dgm:cxn modelId="{DACF29D9-2592-BE45-A62C-585D7F9A89E1}" type="presParOf" srcId="{ADBC4B8F-A3DE-48CF-978C-9090B1D1A054}" destId="{8FB22EEA-46E6-4D74-A62D-09792A9A2FB3}" srcOrd="1" destOrd="0" presId="urn:microsoft.com/office/officeart/2018/2/layout/IconVerticalSolidList"/>
    <dgm:cxn modelId="{DEE2ADF0-96C9-8849-853B-64F49CD0C8CF}" type="presParOf" srcId="{ADBC4B8F-A3DE-48CF-978C-9090B1D1A054}" destId="{CC6C8E45-9973-4D43-883F-64C61F6A56FD}" srcOrd="2" destOrd="0" presId="urn:microsoft.com/office/officeart/2018/2/layout/IconVerticalSolidList"/>
    <dgm:cxn modelId="{34787A30-EB38-EA4A-A1E5-6A4B6B7242C4}" type="presParOf" srcId="{ADBC4B8F-A3DE-48CF-978C-9090B1D1A054}" destId="{36040321-2562-45D2-A995-E356125F05F8}" srcOrd="3" destOrd="0" presId="urn:microsoft.com/office/officeart/2018/2/layout/IconVerticalSolidList"/>
    <dgm:cxn modelId="{1C68EA56-7BBB-8549-8658-D2F6530C58CE}" type="presParOf" srcId="{7B18B721-DDBC-4CEB-BBC8-09D7E310AE7B}" destId="{F5BBDE5E-1F7C-4922-A475-BA0D6A5A2C11}" srcOrd="7" destOrd="0" presId="urn:microsoft.com/office/officeart/2018/2/layout/IconVerticalSolidList"/>
    <dgm:cxn modelId="{97662958-32D0-5648-8AFA-5F3286289E9B}" type="presParOf" srcId="{7B18B721-DDBC-4CEB-BBC8-09D7E310AE7B}" destId="{A6A87883-6BDA-4806-9D59-471DE543FE04}" srcOrd="8" destOrd="0" presId="urn:microsoft.com/office/officeart/2018/2/layout/IconVerticalSolidList"/>
    <dgm:cxn modelId="{E8B68956-F7F3-CB4C-93EF-2C07B37DEFD3}" type="presParOf" srcId="{A6A87883-6BDA-4806-9D59-471DE543FE04}" destId="{E54975B3-78A3-4905-87E3-37A59F8074D2}" srcOrd="0" destOrd="0" presId="urn:microsoft.com/office/officeart/2018/2/layout/IconVerticalSolidList"/>
    <dgm:cxn modelId="{304B0791-FDF2-A641-BE55-97FB426FAE48}" type="presParOf" srcId="{A6A87883-6BDA-4806-9D59-471DE543FE04}" destId="{8A75C5D7-E62F-4C35-8F5E-CDE7F591963C}" srcOrd="1" destOrd="0" presId="urn:microsoft.com/office/officeart/2018/2/layout/IconVerticalSolidList"/>
    <dgm:cxn modelId="{DAE6EB5E-941D-014B-8750-AB27D4B8EE0C}" type="presParOf" srcId="{A6A87883-6BDA-4806-9D59-471DE543FE04}" destId="{DA61C80E-CE47-4D09-9BD3-1A20EEDFF457}" srcOrd="2" destOrd="0" presId="urn:microsoft.com/office/officeart/2018/2/layout/IconVerticalSolidList"/>
    <dgm:cxn modelId="{E6E46F0D-F52B-614F-A88E-E1A77A3EED0A}" type="presParOf" srcId="{A6A87883-6BDA-4806-9D59-471DE543FE04}" destId="{6515CDDC-909C-4383-982E-9EB237C2153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4B33B3-8CF0-4859-9C41-567FE5C0BE5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428C70-BA9E-4E4B-9AC2-2FC3CD4CF80D}">
      <dgm:prSet/>
      <dgm:spPr/>
      <dgm:t>
        <a:bodyPr/>
        <a:lstStyle/>
        <a:p>
          <a:pPr>
            <a:lnSpc>
              <a:spcPct val="100000"/>
            </a:lnSpc>
          </a:pPr>
          <a:r>
            <a:rPr lang="en-US" b="1" i="0"/>
            <a:t>Intuitive Design: </a:t>
          </a:r>
          <a:r>
            <a:rPr lang="en-US" b="0" i="1"/>
            <a:t>The intuitive design and user-friendly interface made my housing search process incredibly straightforward</a:t>
          </a:r>
          <a:endParaRPr lang="en-US"/>
        </a:p>
      </dgm:t>
    </dgm:pt>
    <dgm:pt modelId="{52E20158-DF9F-42F7-8EC2-E8223A2E2404}" type="parTrans" cxnId="{A1474EEF-0F04-40A4-9609-21B4B4BB81DE}">
      <dgm:prSet/>
      <dgm:spPr/>
      <dgm:t>
        <a:bodyPr/>
        <a:lstStyle/>
        <a:p>
          <a:endParaRPr lang="en-US"/>
        </a:p>
      </dgm:t>
    </dgm:pt>
    <dgm:pt modelId="{65164F52-A1DB-4A78-8D91-9295D8DB82CF}" type="sibTrans" cxnId="{A1474EEF-0F04-40A4-9609-21B4B4BB81DE}">
      <dgm:prSet/>
      <dgm:spPr/>
      <dgm:t>
        <a:bodyPr/>
        <a:lstStyle/>
        <a:p>
          <a:endParaRPr lang="en-US"/>
        </a:p>
      </dgm:t>
    </dgm:pt>
    <dgm:pt modelId="{33D6A283-787A-4F07-A5F3-2FC7CF7AE7E4}">
      <dgm:prSet/>
      <dgm:spPr/>
      <dgm:t>
        <a:bodyPr/>
        <a:lstStyle/>
        <a:p>
          <a:pPr>
            <a:lnSpc>
              <a:spcPct val="100000"/>
            </a:lnSpc>
          </a:pPr>
          <a:r>
            <a:rPr lang="en-US" b="1" i="0"/>
            <a:t>Effective Filtering System: </a:t>
          </a:r>
          <a:r>
            <a:rPr lang="en-US" b="0" i="1"/>
            <a:t>The filtering system and roommate-matching algorithm were a game-changer in finding the perfect housing options for me</a:t>
          </a:r>
          <a:endParaRPr lang="en-US"/>
        </a:p>
      </dgm:t>
    </dgm:pt>
    <dgm:pt modelId="{31D5CEA5-A25A-41BC-B612-95FC6E92CED7}" type="parTrans" cxnId="{0F3BC112-96A6-4A06-A601-DFB73BA439AE}">
      <dgm:prSet/>
      <dgm:spPr/>
      <dgm:t>
        <a:bodyPr/>
        <a:lstStyle/>
        <a:p>
          <a:endParaRPr lang="en-US"/>
        </a:p>
      </dgm:t>
    </dgm:pt>
    <dgm:pt modelId="{3CDCD56B-8D89-4E52-81FE-813891F9FF6B}" type="sibTrans" cxnId="{0F3BC112-96A6-4A06-A601-DFB73BA439AE}">
      <dgm:prSet/>
      <dgm:spPr/>
      <dgm:t>
        <a:bodyPr/>
        <a:lstStyle/>
        <a:p>
          <a:endParaRPr lang="en-US"/>
        </a:p>
      </dgm:t>
    </dgm:pt>
    <dgm:pt modelId="{400E6F26-83C0-47AB-8E31-1F46735EA27B}">
      <dgm:prSet/>
      <dgm:spPr/>
      <dgm:t>
        <a:bodyPr/>
        <a:lstStyle/>
        <a:p>
          <a:pPr>
            <a:lnSpc>
              <a:spcPct val="100000"/>
            </a:lnSpc>
          </a:pPr>
          <a:r>
            <a:rPr lang="en-US" b="1" i="0"/>
            <a:t>Interest in Growth:</a:t>
          </a:r>
          <a:r>
            <a:rPr lang="en-US"/>
            <a:t> </a:t>
          </a:r>
          <a:r>
            <a:rPr lang="en-US" b="0" i="1"/>
            <a:t>As a property owner, I'm excited about the potential expansion of SUStays and appreciate its adaptability to market needs. </a:t>
          </a:r>
          <a:endParaRPr lang="en-US"/>
        </a:p>
      </dgm:t>
    </dgm:pt>
    <dgm:pt modelId="{5A7D011E-A614-4541-97EA-7E17DCA9A79B}" type="parTrans" cxnId="{93BA3119-3C56-41F1-8D31-AB41140FDA22}">
      <dgm:prSet/>
      <dgm:spPr/>
      <dgm:t>
        <a:bodyPr/>
        <a:lstStyle/>
        <a:p>
          <a:endParaRPr lang="en-US"/>
        </a:p>
      </dgm:t>
    </dgm:pt>
    <dgm:pt modelId="{EB33E094-350F-45B4-A871-FF80004E119E}" type="sibTrans" cxnId="{93BA3119-3C56-41F1-8D31-AB41140FDA22}">
      <dgm:prSet/>
      <dgm:spPr/>
      <dgm:t>
        <a:bodyPr/>
        <a:lstStyle/>
        <a:p>
          <a:endParaRPr lang="en-US"/>
        </a:p>
      </dgm:t>
    </dgm:pt>
    <dgm:pt modelId="{F2DE9AC5-2118-44BE-9E80-727688D73CF6}">
      <dgm:prSet/>
      <dgm:spPr/>
      <dgm:t>
        <a:bodyPr/>
        <a:lstStyle/>
        <a:p>
          <a:pPr>
            <a:lnSpc>
              <a:spcPct val="100000"/>
            </a:lnSpc>
          </a:pPr>
          <a:r>
            <a:rPr lang="en-US" b="1" i="0"/>
            <a:t>Adaptability Appreciation:</a:t>
          </a:r>
          <a:r>
            <a:rPr lang="en-US"/>
            <a:t> </a:t>
          </a:r>
          <a:r>
            <a:rPr lang="en-US" b="0" i="1"/>
            <a:t>"SUStays' adaptability is impressive and makes it stand out from other platforms. </a:t>
          </a:r>
          <a:endParaRPr lang="en-US"/>
        </a:p>
      </dgm:t>
    </dgm:pt>
    <dgm:pt modelId="{637123D0-FEF3-4F4F-8286-19B181FFFEC0}" type="parTrans" cxnId="{07BD7F55-B7E2-4E4E-8E4F-4032DC544803}">
      <dgm:prSet/>
      <dgm:spPr/>
      <dgm:t>
        <a:bodyPr/>
        <a:lstStyle/>
        <a:p>
          <a:endParaRPr lang="en-US"/>
        </a:p>
      </dgm:t>
    </dgm:pt>
    <dgm:pt modelId="{D6F55A33-82AB-4CA4-AA49-5092078FE232}" type="sibTrans" cxnId="{07BD7F55-B7E2-4E4E-8E4F-4032DC544803}">
      <dgm:prSet/>
      <dgm:spPr/>
      <dgm:t>
        <a:bodyPr/>
        <a:lstStyle/>
        <a:p>
          <a:endParaRPr lang="en-US"/>
        </a:p>
      </dgm:t>
    </dgm:pt>
    <dgm:pt modelId="{BB020F24-EA7E-4896-BED7-18CB7CE3BB3A}">
      <dgm:prSet/>
      <dgm:spPr/>
      <dgm:t>
        <a:bodyPr/>
        <a:lstStyle/>
        <a:p>
          <a:pPr>
            <a:lnSpc>
              <a:spcPct val="100000"/>
            </a:lnSpc>
          </a:pPr>
          <a:r>
            <a:rPr lang="en-US" b="1" i="0"/>
            <a:t>Proactive Technical Support:</a:t>
          </a:r>
          <a:r>
            <a:rPr lang="en-US" b="0" i="1"/>
            <a:t>The platform's feature for addressing technical issues promptly is a major plus. It shows they value user experience.</a:t>
          </a:r>
          <a:endParaRPr lang="en-US"/>
        </a:p>
      </dgm:t>
    </dgm:pt>
    <dgm:pt modelId="{98788FDA-7BBC-4673-AE49-C6323A5A151C}" type="parTrans" cxnId="{8605D689-5CD8-4C67-85D0-255BA290D956}">
      <dgm:prSet/>
      <dgm:spPr/>
      <dgm:t>
        <a:bodyPr/>
        <a:lstStyle/>
        <a:p>
          <a:endParaRPr lang="en-US"/>
        </a:p>
      </dgm:t>
    </dgm:pt>
    <dgm:pt modelId="{E3CAF089-555C-4EDE-B01A-B9252B5A54B4}" type="sibTrans" cxnId="{8605D689-5CD8-4C67-85D0-255BA290D956}">
      <dgm:prSet/>
      <dgm:spPr/>
      <dgm:t>
        <a:bodyPr/>
        <a:lstStyle/>
        <a:p>
          <a:endParaRPr lang="en-US"/>
        </a:p>
      </dgm:t>
    </dgm:pt>
    <dgm:pt modelId="{04532C31-2EEA-4B3B-B06F-CCD776316AEE}" type="pres">
      <dgm:prSet presAssocID="{AE4B33B3-8CF0-4859-9C41-567FE5C0BE5C}" presName="root" presStyleCnt="0">
        <dgm:presLayoutVars>
          <dgm:dir/>
          <dgm:resizeHandles val="exact"/>
        </dgm:presLayoutVars>
      </dgm:prSet>
      <dgm:spPr/>
    </dgm:pt>
    <dgm:pt modelId="{3BB2E0E8-B485-42CA-B38D-B8429C24958D}" type="pres">
      <dgm:prSet presAssocID="{C3428C70-BA9E-4E4B-9AC2-2FC3CD4CF80D}" presName="compNode" presStyleCnt="0"/>
      <dgm:spPr/>
    </dgm:pt>
    <dgm:pt modelId="{6AC34B48-77F5-471C-9AFC-D9DA81AFB00A}" type="pres">
      <dgm:prSet presAssocID="{C3428C70-BA9E-4E4B-9AC2-2FC3CD4CF80D}" presName="bgRect" presStyleLbl="bgShp" presStyleIdx="0" presStyleCnt="5"/>
      <dgm:spPr/>
    </dgm:pt>
    <dgm:pt modelId="{6D82BEB0-25BE-4062-BED7-8E39136C14F4}" type="pres">
      <dgm:prSet presAssocID="{C3428C70-BA9E-4E4B-9AC2-2FC3CD4CF8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7A09E5FA-95C6-47F5-B08E-BE04A77C00B2}" type="pres">
      <dgm:prSet presAssocID="{C3428C70-BA9E-4E4B-9AC2-2FC3CD4CF80D}" presName="spaceRect" presStyleCnt="0"/>
      <dgm:spPr/>
    </dgm:pt>
    <dgm:pt modelId="{015B0868-8D93-4C38-99FE-059E1B6A5585}" type="pres">
      <dgm:prSet presAssocID="{C3428C70-BA9E-4E4B-9AC2-2FC3CD4CF80D}" presName="parTx" presStyleLbl="revTx" presStyleIdx="0" presStyleCnt="5">
        <dgm:presLayoutVars>
          <dgm:chMax val="0"/>
          <dgm:chPref val="0"/>
        </dgm:presLayoutVars>
      </dgm:prSet>
      <dgm:spPr/>
    </dgm:pt>
    <dgm:pt modelId="{0CFEA452-3BDF-4244-B598-C0CED1106D6D}" type="pres">
      <dgm:prSet presAssocID="{65164F52-A1DB-4A78-8D91-9295D8DB82CF}" presName="sibTrans" presStyleCnt="0"/>
      <dgm:spPr/>
    </dgm:pt>
    <dgm:pt modelId="{67711B60-7A26-45EF-9E73-1A77E53015D3}" type="pres">
      <dgm:prSet presAssocID="{33D6A283-787A-4F07-A5F3-2FC7CF7AE7E4}" presName="compNode" presStyleCnt="0"/>
      <dgm:spPr/>
    </dgm:pt>
    <dgm:pt modelId="{561C0BDB-6445-4A88-9E80-AF30C631734E}" type="pres">
      <dgm:prSet presAssocID="{33D6A283-787A-4F07-A5F3-2FC7CF7AE7E4}" presName="bgRect" presStyleLbl="bgShp" presStyleIdx="1" presStyleCnt="5"/>
      <dgm:spPr/>
    </dgm:pt>
    <dgm:pt modelId="{E06A3CB9-B157-49A3-9868-5779BD2B2A1A}" type="pres">
      <dgm:prSet presAssocID="{33D6A283-787A-4F07-A5F3-2FC7CF7AE7E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lter"/>
        </a:ext>
      </dgm:extLst>
    </dgm:pt>
    <dgm:pt modelId="{E8A160E1-A547-482E-8F72-80C4EB09B2F7}" type="pres">
      <dgm:prSet presAssocID="{33D6A283-787A-4F07-A5F3-2FC7CF7AE7E4}" presName="spaceRect" presStyleCnt="0"/>
      <dgm:spPr/>
    </dgm:pt>
    <dgm:pt modelId="{283939ED-8EDB-4442-845E-0EF7A9BF114B}" type="pres">
      <dgm:prSet presAssocID="{33D6A283-787A-4F07-A5F3-2FC7CF7AE7E4}" presName="parTx" presStyleLbl="revTx" presStyleIdx="1" presStyleCnt="5">
        <dgm:presLayoutVars>
          <dgm:chMax val="0"/>
          <dgm:chPref val="0"/>
        </dgm:presLayoutVars>
      </dgm:prSet>
      <dgm:spPr/>
    </dgm:pt>
    <dgm:pt modelId="{2249F285-FAEE-49A3-817B-9EA68EF38B9E}" type="pres">
      <dgm:prSet presAssocID="{3CDCD56B-8D89-4E52-81FE-813891F9FF6B}" presName="sibTrans" presStyleCnt="0"/>
      <dgm:spPr/>
    </dgm:pt>
    <dgm:pt modelId="{509566E4-B907-455D-96BC-6795B4605002}" type="pres">
      <dgm:prSet presAssocID="{400E6F26-83C0-47AB-8E31-1F46735EA27B}" presName="compNode" presStyleCnt="0"/>
      <dgm:spPr/>
    </dgm:pt>
    <dgm:pt modelId="{9C39B0F2-3906-487D-B99A-41B93A33F3EF}" type="pres">
      <dgm:prSet presAssocID="{400E6F26-83C0-47AB-8E31-1F46735EA27B}" presName="bgRect" presStyleLbl="bgShp" presStyleIdx="2" presStyleCnt="5"/>
      <dgm:spPr/>
    </dgm:pt>
    <dgm:pt modelId="{57B9EEC2-91DA-448F-9241-FEB50010B778}" type="pres">
      <dgm:prSet presAssocID="{400E6F26-83C0-47AB-8E31-1F46735EA27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6BFF2017-DA46-49CA-B9A7-F60DD9BCE70C}" type="pres">
      <dgm:prSet presAssocID="{400E6F26-83C0-47AB-8E31-1F46735EA27B}" presName="spaceRect" presStyleCnt="0"/>
      <dgm:spPr/>
    </dgm:pt>
    <dgm:pt modelId="{2F141A6B-FDC3-43F2-A2CE-082D9BE2A76E}" type="pres">
      <dgm:prSet presAssocID="{400E6F26-83C0-47AB-8E31-1F46735EA27B}" presName="parTx" presStyleLbl="revTx" presStyleIdx="2" presStyleCnt="5">
        <dgm:presLayoutVars>
          <dgm:chMax val="0"/>
          <dgm:chPref val="0"/>
        </dgm:presLayoutVars>
      </dgm:prSet>
      <dgm:spPr/>
    </dgm:pt>
    <dgm:pt modelId="{21E1AF80-B8CC-4AEA-A961-EF30605A9635}" type="pres">
      <dgm:prSet presAssocID="{EB33E094-350F-45B4-A871-FF80004E119E}" presName="sibTrans" presStyleCnt="0"/>
      <dgm:spPr/>
    </dgm:pt>
    <dgm:pt modelId="{78EAA446-F6E2-4909-8CCC-9A186093035F}" type="pres">
      <dgm:prSet presAssocID="{F2DE9AC5-2118-44BE-9E80-727688D73CF6}" presName="compNode" presStyleCnt="0"/>
      <dgm:spPr/>
    </dgm:pt>
    <dgm:pt modelId="{46CD40E2-EBF6-4572-8AE3-55ADFE0D1AB8}" type="pres">
      <dgm:prSet presAssocID="{F2DE9AC5-2118-44BE-9E80-727688D73CF6}" presName="bgRect" presStyleLbl="bgShp" presStyleIdx="3" presStyleCnt="5"/>
      <dgm:spPr/>
    </dgm:pt>
    <dgm:pt modelId="{F5A90DA3-7879-4109-820F-D14996F612F4}" type="pres">
      <dgm:prSet presAssocID="{F2DE9AC5-2118-44BE-9E80-727688D73CF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roup Success"/>
        </a:ext>
      </dgm:extLst>
    </dgm:pt>
    <dgm:pt modelId="{CC880FBB-31E6-4969-9DC0-7147062EC46A}" type="pres">
      <dgm:prSet presAssocID="{F2DE9AC5-2118-44BE-9E80-727688D73CF6}" presName="spaceRect" presStyleCnt="0"/>
      <dgm:spPr/>
    </dgm:pt>
    <dgm:pt modelId="{53C389A4-816D-43C8-AAA8-6D18F89380E4}" type="pres">
      <dgm:prSet presAssocID="{F2DE9AC5-2118-44BE-9E80-727688D73CF6}" presName="parTx" presStyleLbl="revTx" presStyleIdx="3" presStyleCnt="5">
        <dgm:presLayoutVars>
          <dgm:chMax val="0"/>
          <dgm:chPref val="0"/>
        </dgm:presLayoutVars>
      </dgm:prSet>
      <dgm:spPr/>
    </dgm:pt>
    <dgm:pt modelId="{574A1D04-E09B-4A56-BD61-F0D40AC51992}" type="pres">
      <dgm:prSet presAssocID="{D6F55A33-82AB-4CA4-AA49-5092078FE232}" presName="sibTrans" presStyleCnt="0"/>
      <dgm:spPr/>
    </dgm:pt>
    <dgm:pt modelId="{05848AF2-018D-4304-B21A-6AA457FE0394}" type="pres">
      <dgm:prSet presAssocID="{BB020F24-EA7E-4896-BED7-18CB7CE3BB3A}" presName="compNode" presStyleCnt="0"/>
      <dgm:spPr/>
    </dgm:pt>
    <dgm:pt modelId="{F4CB493D-4019-4E4A-88DB-CB1B1E17285D}" type="pres">
      <dgm:prSet presAssocID="{BB020F24-EA7E-4896-BED7-18CB7CE3BB3A}" presName="bgRect" presStyleLbl="bgShp" presStyleIdx="4" presStyleCnt="5"/>
      <dgm:spPr/>
    </dgm:pt>
    <dgm:pt modelId="{520E5457-CD6E-44FD-ABB8-1F5B03D68650}" type="pres">
      <dgm:prSet presAssocID="{BB020F24-EA7E-4896-BED7-18CB7CE3BB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all center"/>
        </a:ext>
      </dgm:extLst>
    </dgm:pt>
    <dgm:pt modelId="{0D3E6F67-BC7D-43A5-87DF-70D67F17D698}" type="pres">
      <dgm:prSet presAssocID="{BB020F24-EA7E-4896-BED7-18CB7CE3BB3A}" presName="spaceRect" presStyleCnt="0"/>
      <dgm:spPr/>
    </dgm:pt>
    <dgm:pt modelId="{8D05803D-BA6A-416C-BAF4-EA92D00E58F1}" type="pres">
      <dgm:prSet presAssocID="{BB020F24-EA7E-4896-BED7-18CB7CE3BB3A}" presName="parTx" presStyleLbl="revTx" presStyleIdx="4" presStyleCnt="5">
        <dgm:presLayoutVars>
          <dgm:chMax val="0"/>
          <dgm:chPref val="0"/>
        </dgm:presLayoutVars>
      </dgm:prSet>
      <dgm:spPr/>
    </dgm:pt>
  </dgm:ptLst>
  <dgm:cxnLst>
    <dgm:cxn modelId="{E7110B02-555A-428F-8B5B-AF9F9BF8C7BB}" type="presOf" srcId="{C3428C70-BA9E-4E4B-9AC2-2FC3CD4CF80D}" destId="{015B0868-8D93-4C38-99FE-059E1B6A5585}" srcOrd="0" destOrd="0" presId="urn:microsoft.com/office/officeart/2018/2/layout/IconVerticalSolidList"/>
    <dgm:cxn modelId="{0F3BC112-96A6-4A06-A601-DFB73BA439AE}" srcId="{AE4B33B3-8CF0-4859-9C41-567FE5C0BE5C}" destId="{33D6A283-787A-4F07-A5F3-2FC7CF7AE7E4}" srcOrd="1" destOrd="0" parTransId="{31D5CEA5-A25A-41BC-B612-95FC6E92CED7}" sibTransId="{3CDCD56B-8D89-4E52-81FE-813891F9FF6B}"/>
    <dgm:cxn modelId="{93BA3119-3C56-41F1-8D31-AB41140FDA22}" srcId="{AE4B33B3-8CF0-4859-9C41-567FE5C0BE5C}" destId="{400E6F26-83C0-47AB-8E31-1F46735EA27B}" srcOrd="2" destOrd="0" parTransId="{5A7D011E-A614-4541-97EA-7E17DCA9A79B}" sibTransId="{EB33E094-350F-45B4-A871-FF80004E119E}"/>
    <dgm:cxn modelId="{CC4BF638-B441-499B-914C-B9AA82388873}" type="presOf" srcId="{33D6A283-787A-4F07-A5F3-2FC7CF7AE7E4}" destId="{283939ED-8EDB-4442-845E-0EF7A9BF114B}" srcOrd="0" destOrd="0" presId="urn:microsoft.com/office/officeart/2018/2/layout/IconVerticalSolidList"/>
    <dgm:cxn modelId="{07BD7F55-B7E2-4E4E-8E4F-4032DC544803}" srcId="{AE4B33B3-8CF0-4859-9C41-567FE5C0BE5C}" destId="{F2DE9AC5-2118-44BE-9E80-727688D73CF6}" srcOrd="3" destOrd="0" parTransId="{637123D0-FEF3-4F4F-8286-19B181FFFEC0}" sibTransId="{D6F55A33-82AB-4CA4-AA49-5092078FE232}"/>
    <dgm:cxn modelId="{8605D689-5CD8-4C67-85D0-255BA290D956}" srcId="{AE4B33B3-8CF0-4859-9C41-567FE5C0BE5C}" destId="{BB020F24-EA7E-4896-BED7-18CB7CE3BB3A}" srcOrd="4" destOrd="0" parTransId="{98788FDA-7BBC-4673-AE49-C6323A5A151C}" sibTransId="{E3CAF089-555C-4EDE-B01A-B9252B5A54B4}"/>
    <dgm:cxn modelId="{8D8295AE-9EB6-4A6E-91B2-E469ACE787ED}" type="presOf" srcId="{F2DE9AC5-2118-44BE-9E80-727688D73CF6}" destId="{53C389A4-816D-43C8-AAA8-6D18F89380E4}" srcOrd="0" destOrd="0" presId="urn:microsoft.com/office/officeart/2018/2/layout/IconVerticalSolidList"/>
    <dgm:cxn modelId="{443EB4D6-8F0F-4994-9453-ACEC63C69364}" type="presOf" srcId="{400E6F26-83C0-47AB-8E31-1F46735EA27B}" destId="{2F141A6B-FDC3-43F2-A2CE-082D9BE2A76E}" srcOrd="0" destOrd="0" presId="urn:microsoft.com/office/officeart/2018/2/layout/IconVerticalSolidList"/>
    <dgm:cxn modelId="{8FA4E9D8-FDC8-424E-8AD7-529A9B755576}" type="presOf" srcId="{AE4B33B3-8CF0-4859-9C41-567FE5C0BE5C}" destId="{04532C31-2EEA-4B3B-B06F-CCD776316AEE}" srcOrd="0" destOrd="0" presId="urn:microsoft.com/office/officeart/2018/2/layout/IconVerticalSolidList"/>
    <dgm:cxn modelId="{A1474EEF-0F04-40A4-9609-21B4B4BB81DE}" srcId="{AE4B33B3-8CF0-4859-9C41-567FE5C0BE5C}" destId="{C3428C70-BA9E-4E4B-9AC2-2FC3CD4CF80D}" srcOrd="0" destOrd="0" parTransId="{52E20158-DF9F-42F7-8EC2-E8223A2E2404}" sibTransId="{65164F52-A1DB-4A78-8D91-9295D8DB82CF}"/>
    <dgm:cxn modelId="{FA46C7F8-B58E-43F2-BC07-FF382F481B64}" type="presOf" srcId="{BB020F24-EA7E-4896-BED7-18CB7CE3BB3A}" destId="{8D05803D-BA6A-416C-BAF4-EA92D00E58F1}" srcOrd="0" destOrd="0" presId="urn:microsoft.com/office/officeart/2018/2/layout/IconVerticalSolidList"/>
    <dgm:cxn modelId="{5E453709-A0B2-40BD-AAB9-4DDCDBA9C76C}" type="presParOf" srcId="{04532C31-2EEA-4B3B-B06F-CCD776316AEE}" destId="{3BB2E0E8-B485-42CA-B38D-B8429C24958D}" srcOrd="0" destOrd="0" presId="urn:microsoft.com/office/officeart/2018/2/layout/IconVerticalSolidList"/>
    <dgm:cxn modelId="{4E26868C-513E-4040-821A-9A62F5752EFB}" type="presParOf" srcId="{3BB2E0E8-B485-42CA-B38D-B8429C24958D}" destId="{6AC34B48-77F5-471C-9AFC-D9DA81AFB00A}" srcOrd="0" destOrd="0" presId="urn:microsoft.com/office/officeart/2018/2/layout/IconVerticalSolidList"/>
    <dgm:cxn modelId="{3EBF80CF-8835-41B4-B36F-DFC4EFC27558}" type="presParOf" srcId="{3BB2E0E8-B485-42CA-B38D-B8429C24958D}" destId="{6D82BEB0-25BE-4062-BED7-8E39136C14F4}" srcOrd="1" destOrd="0" presId="urn:microsoft.com/office/officeart/2018/2/layout/IconVerticalSolidList"/>
    <dgm:cxn modelId="{4E2A6198-7C45-4112-BE7B-A50C6AE70B1E}" type="presParOf" srcId="{3BB2E0E8-B485-42CA-B38D-B8429C24958D}" destId="{7A09E5FA-95C6-47F5-B08E-BE04A77C00B2}" srcOrd="2" destOrd="0" presId="urn:microsoft.com/office/officeart/2018/2/layout/IconVerticalSolidList"/>
    <dgm:cxn modelId="{58960C9F-B515-497E-AB40-58B6E841BF49}" type="presParOf" srcId="{3BB2E0E8-B485-42CA-B38D-B8429C24958D}" destId="{015B0868-8D93-4C38-99FE-059E1B6A5585}" srcOrd="3" destOrd="0" presId="urn:microsoft.com/office/officeart/2018/2/layout/IconVerticalSolidList"/>
    <dgm:cxn modelId="{33D395BE-6484-4FAB-A5C6-D89376C61FDB}" type="presParOf" srcId="{04532C31-2EEA-4B3B-B06F-CCD776316AEE}" destId="{0CFEA452-3BDF-4244-B598-C0CED1106D6D}" srcOrd="1" destOrd="0" presId="urn:microsoft.com/office/officeart/2018/2/layout/IconVerticalSolidList"/>
    <dgm:cxn modelId="{EE75064A-0F94-4C41-B56D-96F637DA41E0}" type="presParOf" srcId="{04532C31-2EEA-4B3B-B06F-CCD776316AEE}" destId="{67711B60-7A26-45EF-9E73-1A77E53015D3}" srcOrd="2" destOrd="0" presId="urn:microsoft.com/office/officeart/2018/2/layout/IconVerticalSolidList"/>
    <dgm:cxn modelId="{B5059AA4-F35F-420D-A788-90C6821450C5}" type="presParOf" srcId="{67711B60-7A26-45EF-9E73-1A77E53015D3}" destId="{561C0BDB-6445-4A88-9E80-AF30C631734E}" srcOrd="0" destOrd="0" presId="urn:microsoft.com/office/officeart/2018/2/layout/IconVerticalSolidList"/>
    <dgm:cxn modelId="{2FFD9F6E-7F2D-4F73-8DAA-CD9AEDB61E9C}" type="presParOf" srcId="{67711B60-7A26-45EF-9E73-1A77E53015D3}" destId="{E06A3CB9-B157-49A3-9868-5779BD2B2A1A}" srcOrd="1" destOrd="0" presId="urn:microsoft.com/office/officeart/2018/2/layout/IconVerticalSolidList"/>
    <dgm:cxn modelId="{FA61C94B-4EA3-4B25-BF96-1A2E5C4EC7FA}" type="presParOf" srcId="{67711B60-7A26-45EF-9E73-1A77E53015D3}" destId="{E8A160E1-A547-482E-8F72-80C4EB09B2F7}" srcOrd="2" destOrd="0" presId="urn:microsoft.com/office/officeart/2018/2/layout/IconVerticalSolidList"/>
    <dgm:cxn modelId="{5D48C6CE-6181-4B95-9DA8-3B109B7FAD73}" type="presParOf" srcId="{67711B60-7A26-45EF-9E73-1A77E53015D3}" destId="{283939ED-8EDB-4442-845E-0EF7A9BF114B}" srcOrd="3" destOrd="0" presId="urn:microsoft.com/office/officeart/2018/2/layout/IconVerticalSolidList"/>
    <dgm:cxn modelId="{5A8E6A0B-4F2B-4B99-8D43-8976F8F73466}" type="presParOf" srcId="{04532C31-2EEA-4B3B-B06F-CCD776316AEE}" destId="{2249F285-FAEE-49A3-817B-9EA68EF38B9E}" srcOrd="3" destOrd="0" presId="urn:microsoft.com/office/officeart/2018/2/layout/IconVerticalSolidList"/>
    <dgm:cxn modelId="{D1649459-F765-4A60-9FBB-DB9297146FBE}" type="presParOf" srcId="{04532C31-2EEA-4B3B-B06F-CCD776316AEE}" destId="{509566E4-B907-455D-96BC-6795B4605002}" srcOrd="4" destOrd="0" presId="urn:microsoft.com/office/officeart/2018/2/layout/IconVerticalSolidList"/>
    <dgm:cxn modelId="{0EED0F6C-8254-4860-80D5-60D5269C98ED}" type="presParOf" srcId="{509566E4-B907-455D-96BC-6795B4605002}" destId="{9C39B0F2-3906-487D-B99A-41B93A33F3EF}" srcOrd="0" destOrd="0" presId="urn:microsoft.com/office/officeart/2018/2/layout/IconVerticalSolidList"/>
    <dgm:cxn modelId="{44F0DF52-5F54-4768-A376-A69B559B385E}" type="presParOf" srcId="{509566E4-B907-455D-96BC-6795B4605002}" destId="{57B9EEC2-91DA-448F-9241-FEB50010B778}" srcOrd="1" destOrd="0" presId="urn:microsoft.com/office/officeart/2018/2/layout/IconVerticalSolidList"/>
    <dgm:cxn modelId="{BE6540F4-2DEB-4654-847E-5BC76DEA8A12}" type="presParOf" srcId="{509566E4-B907-455D-96BC-6795B4605002}" destId="{6BFF2017-DA46-49CA-B9A7-F60DD9BCE70C}" srcOrd="2" destOrd="0" presId="urn:microsoft.com/office/officeart/2018/2/layout/IconVerticalSolidList"/>
    <dgm:cxn modelId="{FBD02792-1278-42BC-98FF-C2A106F2E61B}" type="presParOf" srcId="{509566E4-B907-455D-96BC-6795B4605002}" destId="{2F141A6B-FDC3-43F2-A2CE-082D9BE2A76E}" srcOrd="3" destOrd="0" presId="urn:microsoft.com/office/officeart/2018/2/layout/IconVerticalSolidList"/>
    <dgm:cxn modelId="{F3AB57CB-EA17-4126-9C77-E4A2F01D4E3A}" type="presParOf" srcId="{04532C31-2EEA-4B3B-B06F-CCD776316AEE}" destId="{21E1AF80-B8CC-4AEA-A961-EF30605A9635}" srcOrd="5" destOrd="0" presId="urn:microsoft.com/office/officeart/2018/2/layout/IconVerticalSolidList"/>
    <dgm:cxn modelId="{2107F107-643E-4496-96B3-A8FE169148BD}" type="presParOf" srcId="{04532C31-2EEA-4B3B-B06F-CCD776316AEE}" destId="{78EAA446-F6E2-4909-8CCC-9A186093035F}" srcOrd="6" destOrd="0" presId="urn:microsoft.com/office/officeart/2018/2/layout/IconVerticalSolidList"/>
    <dgm:cxn modelId="{87F71D49-4D66-47EA-B79F-D52FFAE39391}" type="presParOf" srcId="{78EAA446-F6E2-4909-8CCC-9A186093035F}" destId="{46CD40E2-EBF6-4572-8AE3-55ADFE0D1AB8}" srcOrd="0" destOrd="0" presId="urn:microsoft.com/office/officeart/2018/2/layout/IconVerticalSolidList"/>
    <dgm:cxn modelId="{DC67C23E-6BC4-4D8E-98FE-7F554324F648}" type="presParOf" srcId="{78EAA446-F6E2-4909-8CCC-9A186093035F}" destId="{F5A90DA3-7879-4109-820F-D14996F612F4}" srcOrd="1" destOrd="0" presId="urn:microsoft.com/office/officeart/2018/2/layout/IconVerticalSolidList"/>
    <dgm:cxn modelId="{45F754B9-0E58-4CE8-B477-0AF287D3162E}" type="presParOf" srcId="{78EAA446-F6E2-4909-8CCC-9A186093035F}" destId="{CC880FBB-31E6-4969-9DC0-7147062EC46A}" srcOrd="2" destOrd="0" presId="urn:microsoft.com/office/officeart/2018/2/layout/IconVerticalSolidList"/>
    <dgm:cxn modelId="{5939705E-CAC3-495F-97BF-47CDA33273F3}" type="presParOf" srcId="{78EAA446-F6E2-4909-8CCC-9A186093035F}" destId="{53C389A4-816D-43C8-AAA8-6D18F89380E4}" srcOrd="3" destOrd="0" presId="urn:microsoft.com/office/officeart/2018/2/layout/IconVerticalSolidList"/>
    <dgm:cxn modelId="{7978EA53-CCC6-4BA9-A1B1-DDA4A3ED3B07}" type="presParOf" srcId="{04532C31-2EEA-4B3B-B06F-CCD776316AEE}" destId="{574A1D04-E09B-4A56-BD61-F0D40AC51992}" srcOrd="7" destOrd="0" presId="urn:microsoft.com/office/officeart/2018/2/layout/IconVerticalSolidList"/>
    <dgm:cxn modelId="{D93DFB66-F608-43C8-B39E-A8A8B21D571C}" type="presParOf" srcId="{04532C31-2EEA-4B3B-B06F-CCD776316AEE}" destId="{05848AF2-018D-4304-B21A-6AA457FE0394}" srcOrd="8" destOrd="0" presId="urn:microsoft.com/office/officeart/2018/2/layout/IconVerticalSolidList"/>
    <dgm:cxn modelId="{E8C41084-76DB-40D0-B60F-BD2912245682}" type="presParOf" srcId="{05848AF2-018D-4304-B21A-6AA457FE0394}" destId="{F4CB493D-4019-4E4A-88DB-CB1B1E17285D}" srcOrd="0" destOrd="0" presId="urn:microsoft.com/office/officeart/2018/2/layout/IconVerticalSolidList"/>
    <dgm:cxn modelId="{B92F8E94-0A56-4D98-A4E0-62EF089BBA46}" type="presParOf" srcId="{05848AF2-018D-4304-B21A-6AA457FE0394}" destId="{520E5457-CD6E-44FD-ABB8-1F5B03D68650}" srcOrd="1" destOrd="0" presId="urn:microsoft.com/office/officeart/2018/2/layout/IconVerticalSolidList"/>
    <dgm:cxn modelId="{665F2774-68E7-4EFD-902A-1062004C0821}" type="presParOf" srcId="{05848AF2-018D-4304-B21A-6AA457FE0394}" destId="{0D3E6F67-BC7D-43A5-87DF-70D67F17D698}" srcOrd="2" destOrd="0" presId="urn:microsoft.com/office/officeart/2018/2/layout/IconVerticalSolidList"/>
    <dgm:cxn modelId="{5F4CEEAD-BBCA-4393-B4B7-AC77F9E6A23E}" type="presParOf" srcId="{05848AF2-018D-4304-B21A-6AA457FE0394}" destId="{8D05803D-BA6A-416C-BAF4-EA92D00E58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A8146C4-D2F3-4341-BB23-B12A80E83149}" type="doc">
      <dgm:prSet loTypeId="urn:microsoft.com/office/officeart/2005/8/layout/vList5" loCatId="list" qsTypeId="urn:microsoft.com/office/officeart/2005/8/quickstyle/simple1" qsCatId="simple" csTypeId="urn:microsoft.com/office/officeart/2005/8/colors/accent6_2" csCatId="accent6" phldr="1"/>
      <dgm:spPr/>
      <dgm:t>
        <a:bodyPr/>
        <a:lstStyle/>
        <a:p>
          <a:endParaRPr lang="en-US"/>
        </a:p>
      </dgm:t>
    </dgm:pt>
    <dgm:pt modelId="{92ED23C7-D680-4416-9035-89C6C042C264}">
      <dgm:prSet/>
      <dgm:spPr/>
      <dgm:t>
        <a:bodyPr/>
        <a:lstStyle/>
        <a:p>
          <a:pPr>
            <a:defRPr b="1"/>
          </a:pPr>
          <a:r>
            <a:rPr lang="en-US" b="1" i="0"/>
            <a:t>Comprehensive Examination:</a:t>
          </a:r>
          <a:endParaRPr lang="en-US"/>
        </a:p>
      </dgm:t>
    </dgm:pt>
    <dgm:pt modelId="{2CAE9865-FBBA-4EBD-A826-E6DECC3FBDCA}" type="parTrans" cxnId="{CD60C8CF-E088-48C5-B7AC-D14DF7DC9DBF}">
      <dgm:prSet/>
      <dgm:spPr/>
      <dgm:t>
        <a:bodyPr/>
        <a:lstStyle/>
        <a:p>
          <a:endParaRPr lang="en-US"/>
        </a:p>
      </dgm:t>
    </dgm:pt>
    <dgm:pt modelId="{5031B6D4-EB0B-4359-AB7C-472C385D3475}" type="sibTrans" cxnId="{CD60C8CF-E088-48C5-B7AC-D14DF7DC9DBF}">
      <dgm:prSet/>
      <dgm:spPr/>
      <dgm:t>
        <a:bodyPr/>
        <a:lstStyle/>
        <a:p>
          <a:endParaRPr lang="en-US"/>
        </a:p>
      </dgm:t>
    </dgm:pt>
    <dgm:pt modelId="{A4CC61F6-CB67-9F41-A8D7-38B8C26A6FEF}">
      <dgm:prSet/>
      <dgm:spPr/>
      <dgm:t>
        <a:bodyPr/>
        <a:lstStyle/>
        <a:p>
          <a:r>
            <a:rPr lang="en-US" b="0" i="0"/>
            <a:t>The testing phase involved a thorough examination of SUStays' algorithms, functionality, security features, and user interface.</a:t>
          </a:r>
        </a:p>
      </dgm:t>
    </dgm:pt>
    <dgm:pt modelId="{1B8E70AF-6F2B-034E-972B-48B413C70248}" type="parTrans" cxnId="{955B88E9-91C8-4D4F-8629-25256454B42F}">
      <dgm:prSet/>
      <dgm:spPr/>
      <dgm:t>
        <a:bodyPr/>
        <a:lstStyle/>
        <a:p>
          <a:endParaRPr lang="en-US"/>
        </a:p>
      </dgm:t>
    </dgm:pt>
    <dgm:pt modelId="{494A1307-AE4D-B547-80CA-5AB6348797C4}" type="sibTrans" cxnId="{955B88E9-91C8-4D4F-8629-25256454B42F}">
      <dgm:prSet/>
      <dgm:spPr/>
      <dgm:t>
        <a:bodyPr/>
        <a:lstStyle/>
        <a:p>
          <a:endParaRPr lang="en-US"/>
        </a:p>
      </dgm:t>
    </dgm:pt>
    <dgm:pt modelId="{7C1EB081-900C-6943-AED9-B6025838F8B8}">
      <dgm:prSet/>
      <dgm:spPr/>
      <dgm:t>
        <a:bodyPr/>
        <a:lstStyle/>
        <a:p>
          <a:pPr>
            <a:defRPr b="1"/>
          </a:pPr>
          <a:r>
            <a:rPr lang="en-US" b="1" i="0"/>
            <a:t>Scenario Simulation:</a:t>
          </a:r>
          <a:endParaRPr lang="en-US" b="0" i="0"/>
        </a:p>
      </dgm:t>
    </dgm:pt>
    <dgm:pt modelId="{56D19E55-C7A2-9E4D-89DE-3BC55BBF9960}" type="parTrans" cxnId="{E39E8E6E-B010-DD46-9ED8-42FD77AB1A5F}">
      <dgm:prSet/>
      <dgm:spPr/>
      <dgm:t>
        <a:bodyPr/>
        <a:lstStyle/>
        <a:p>
          <a:endParaRPr lang="en-US"/>
        </a:p>
      </dgm:t>
    </dgm:pt>
    <dgm:pt modelId="{E5FACF77-C4FE-D24D-B859-E8F671DC8D4B}" type="sibTrans" cxnId="{E39E8E6E-B010-DD46-9ED8-42FD77AB1A5F}">
      <dgm:prSet/>
      <dgm:spPr/>
      <dgm:t>
        <a:bodyPr/>
        <a:lstStyle/>
        <a:p>
          <a:endParaRPr lang="en-US"/>
        </a:p>
      </dgm:t>
    </dgm:pt>
    <dgm:pt modelId="{BFD288BB-4907-144E-96C7-551C93BDB373}">
      <dgm:prSet/>
      <dgm:spPr/>
      <dgm:t>
        <a:bodyPr/>
        <a:lstStyle/>
        <a:p>
          <a:r>
            <a:rPr lang="en-US" b="0" i="0"/>
            <a:t>Multiple rounds of testing simulated diverse scenarios to ensure SUStays could handle a wide range of student housing situations and user interactions reliably.</a:t>
          </a:r>
        </a:p>
      </dgm:t>
    </dgm:pt>
    <dgm:pt modelId="{A20FAB85-EC15-E54E-99B4-259FB89E91F1}" type="parTrans" cxnId="{B082F086-8E72-8944-88A4-BD528912E33A}">
      <dgm:prSet/>
      <dgm:spPr/>
      <dgm:t>
        <a:bodyPr/>
        <a:lstStyle/>
        <a:p>
          <a:endParaRPr lang="en-US"/>
        </a:p>
      </dgm:t>
    </dgm:pt>
    <dgm:pt modelId="{D935402A-DDEC-F94C-A05D-1FD04E82E170}" type="sibTrans" cxnId="{B082F086-8E72-8944-88A4-BD528912E33A}">
      <dgm:prSet/>
      <dgm:spPr/>
      <dgm:t>
        <a:bodyPr/>
        <a:lstStyle/>
        <a:p>
          <a:endParaRPr lang="en-US"/>
        </a:p>
      </dgm:t>
    </dgm:pt>
    <dgm:pt modelId="{7C59EAE2-F0C1-8C46-A8AE-EE4FE172143E}">
      <dgm:prSet/>
      <dgm:spPr/>
      <dgm:t>
        <a:bodyPr/>
        <a:lstStyle/>
        <a:p>
          <a:pPr>
            <a:defRPr b="1"/>
          </a:pPr>
          <a:r>
            <a:rPr lang="en-US" b="1" i="0"/>
            <a:t>Manual and Automated Testing:</a:t>
          </a:r>
          <a:endParaRPr lang="en-US" b="0" i="0"/>
        </a:p>
      </dgm:t>
    </dgm:pt>
    <dgm:pt modelId="{8336B4BA-FAE1-1741-A34D-4C3A270CBDD3}" type="parTrans" cxnId="{16BFDE39-6CEB-C048-8BE7-4686BDBE1F43}">
      <dgm:prSet/>
      <dgm:spPr/>
      <dgm:t>
        <a:bodyPr/>
        <a:lstStyle/>
        <a:p>
          <a:endParaRPr lang="en-US"/>
        </a:p>
      </dgm:t>
    </dgm:pt>
    <dgm:pt modelId="{78D96F6C-C438-4E4F-BE66-BBE7540113C3}" type="sibTrans" cxnId="{16BFDE39-6CEB-C048-8BE7-4686BDBE1F43}">
      <dgm:prSet/>
      <dgm:spPr/>
      <dgm:t>
        <a:bodyPr/>
        <a:lstStyle/>
        <a:p>
          <a:endParaRPr lang="en-US"/>
        </a:p>
      </dgm:t>
    </dgm:pt>
    <dgm:pt modelId="{675C8470-580D-1C4C-9167-BD64ADB404A5}">
      <dgm:prSet/>
      <dgm:spPr/>
      <dgm:t>
        <a:bodyPr/>
        <a:lstStyle/>
        <a:p>
          <a:r>
            <a:rPr lang="en-US" b="0" i="0"/>
            <a:t>Both manual and automated testing were employed to identify and address bugs, errors, and other issues that could impact the system's performance.</a:t>
          </a:r>
        </a:p>
      </dgm:t>
    </dgm:pt>
    <dgm:pt modelId="{A0EE39B6-B2C8-C040-9005-519F108BE588}" type="parTrans" cxnId="{930F3665-5181-A348-A85C-DFE0AC33A98E}">
      <dgm:prSet/>
      <dgm:spPr/>
      <dgm:t>
        <a:bodyPr/>
        <a:lstStyle/>
        <a:p>
          <a:endParaRPr lang="en-US"/>
        </a:p>
      </dgm:t>
    </dgm:pt>
    <dgm:pt modelId="{80C1AE06-3947-2349-8255-5C32B1A82D22}" type="sibTrans" cxnId="{930F3665-5181-A348-A85C-DFE0AC33A98E}">
      <dgm:prSet/>
      <dgm:spPr/>
      <dgm:t>
        <a:bodyPr/>
        <a:lstStyle/>
        <a:p>
          <a:endParaRPr lang="en-US"/>
        </a:p>
      </dgm:t>
    </dgm:pt>
    <dgm:pt modelId="{24C99E4E-EB0D-F240-B0D8-E150FE03CA2B}">
      <dgm:prSet/>
      <dgm:spPr/>
      <dgm:t>
        <a:bodyPr/>
        <a:lstStyle/>
        <a:p>
          <a:pPr>
            <a:defRPr b="1"/>
          </a:pPr>
          <a:r>
            <a:rPr lang="en-US" b="1" i="0"/>
            <a:t>Load Testing for Scalability:</a:t>
          </a:r>
          <a:endParaRPr lang="en-US" b="0" i="0"/>
        </a:p>
      </dgm:t>
    </dgm:pt>
    <dgm:pt modelId="{6D52E027-F9A1-0845-B250-2298B918119A}" type="parTrans" cxnId="{092C870F-2887-1E48-BC85-50F494653DE6}">
      <dgm:prSet/>
      <dgm:spPr/>
      <dgm:t>
        <a:bodyPr/>
        <a:lstStyle/>
        <a:p>
          <a:endParaRPr lang="en-US"/>
        </a:p>
      </dgm:t>
    </dgm:pt>
    <dgm:pt modelId="{32913224-2CFF-0B46-8E57-D19617C81250}" type="sibTrans" cxnId="{092C870F-2887-1E48-BC85-50F494653DE6}">
      <dgm:prSet/>
      <dgm:spPr/>
      <dgm:t>
        <a:bodyPr/>
        <a:lstStyle/>
        <a:p>
          <a:endParaRPr lang="en-US"/>
        </a:p>
      </dgm:t>
    </dgm:pt>
    <dgm:pt modelId="{ABB7E720-B404-1F43-9A87-8BB4DF620A72}">
      <dgm:prSet/>
      <dgm:spPr/>
      <dgm:t>
        <a:bodyPr/>
        <a:lstStyle/>
        <a:p>
          <a:r>
            <a:rPr lang="en-US" b="0" i="0"/>
            <a:t>Extensive load testing assessed SUStays' capability to manage large volumes of housing applications and data.</a:t>
          </a:r>
        </a:p>
      </dgm:t>
    </dgm:pt>
    <dgm:pt modelId="{ADBDB1A2-1336-ED4E-A46E-859B25AEF0D1}" type="parTrans" cxnId="{5B56AE26-04B0-BF4F-B749-B10A30561273}">
      <dgm:prSet/>
      <dgm:spPr/>
      <dgm:t>
        <a:bodyPr/>
        <a:lstStyle/>
        <a:p>
          <a:endParaRPr lang="en-US"/>
        </a:p>
      </dgm:t>
    </dgm:pt>
    <dgm:pt modelId="{24A4F631-BE80-FA4B-A1FD-1E3DE12C0E0B}" type="sibTrans" cxnId="{5B56AE26-04B0-BF4F-B749-B10A30561273}">
      <dgm:prSet/>
      <dgm:spPr/>
      <dgm:t>
        <a:bodyPr/>
        <a:lstStyle/>
        <a:p>
          <a:endParaRPr lang="en-US"/>
        </a:p>
      </dgm:t>
    </dgm:pt>
    <dgm:pt modelId="{46763414-41D1-D84B-8FFD-E615D0087C49}">
      <dgm:prSet/>
      <dgm:spPr/>
      <dgm:t>
        <a:bodyPr/>
        <a:lstStyle/>
        <a:p>
          <a:r>
            <a:rPr lang="en-US" b="0" i="0"/>
            <a:t>Ensured the platform's scalability to meet the demands of a growing user base.</a:t>
          </a:r>
        </a:p>
      </dgm:t>
    </dgm:pt>
    <dgm:pt modelId="{E0413543-EB63-E545-A2FA-1F1EF5650325}" type="parTrans" cxnId="{32B0DBCA-E662-8744-83B9-ED7A5A6FA230}">
      <dgm:prSet/>
      <dgm:spPr/>
      <dgm:t>
        <a:bodyPr/>
        <a:lstStyle/>
        <a:p>
          <a:endParaRPr lang="en-US"/>
        </a:p>
      </dgm:t>
    </dgm:pt>
    <dgm:pt modelId="{67AD4834-0A72-2146-A5BF-DA446E9B1BA6}" type="sibTrans" cxnId="{32B0DBCA-E662-8744-83B9-ED7A5A6FA230}">
      <dgm:prSet/>
      <dgm:spPr/>
      <dgm:t>
        <a:bodyPr/>
        <a:lstStyle/>
        <a:p>
          <a:endParaRPr lang="en-US"/>
        </a:p>
      </dgm:t>
    </dgm:pt>
    <dgm:pt modelId="{0E8F9402-ABF6-8F41-8367-30DE4A7ADE81}">
      <dgm:prSet/>
      <dgm:spPr/>
      <dgm:t>
        <a:bodyPr/>
        <a:lstStyle/>
        <a:p>
          <a:pPr>
            <a:defRPr b="1"/>
          </a:pPr>
          <a:r>
            <a:rPr lang="en-US" b="1" i="0"/>
            <a:t>User Feedback Integration:</a:t>
          </a:r>
          <a:endParaRPr lang="en-US" b="0" i="0"/>
        </a:p>
      </dgm:t>
    </dgm:pt>
    <dgm:pt modelId="{18409548-0D5E-CC4E-85C5-653DBEF48DC0}" type="parTrans" cxnId="{8D2F8E79-327A-7A45-94A8-7BC4D026D406}">
      <dgm:prSet/>
      <dgm:spPr/>
      <dgm:t>
        <a:bodyPr/>
        <a:lstStyle/>
        <a:p>
          <a:endParaRPr lang="en-US"/>
        </a:p>
      </dgm:t>
    </dgm:pt>
    <dgm:pt modelId="{A3800EEA-2799-B641-BE23-36D2D8498FA0}" type="sibTrans" cxnId="{8D2F8E79-327A-7A45-94A8-7BC4D026D406}">
      <dgm:prSet/>
      <dgm:spPr/>
      <dgm:t>
        <a:bodyPr/>
        <a:lstStyle/>
        <a:p>
          <a:endParaRPr lang="en-US"/>
        </a:p>
      </dgm:t>
    </dgm:pt>
    <dgm:pt modelId="{0026E889-A6BE-3841-94D7-9C89798E07B6}">
      <dgm:prSet/>
      <dgm:spPr/>
      <dgm:t>
        <a:bodyPr/>
        <a:lstStyle/>
        <a:p>
          <a:r>
            <a:rPr lang="en-US" b="0" i="0"/>
            <a:t>Collaboration with beta users during the testing phase allowed for gathering valuable feedback.</a:t>
          </a:r>
        </a:p>
      </dgm:t>
    </dgm:pt>
    <dgm:pt modelId="{7555B2D5-8AB9-2649-9F67-EECFD9D33B0C}" type="parTrans" cxnId="{0882D9C0-57B2-B443-A363-0E20511198F9}">
      <dgm:prSet/>
      <dgm:spPr/>
      <dgm:t>
        <a:bodyPr/>
        <a:lstStyle/>
        <a:p>
          <a:endParaRPr lang="en-US"/>
        </a:p>
      </dgm:t>
    </dgm:pt>
    <dgm:pt modelId="{95F07DE7-9711-CD49-B161-DA522C900C8D}" type="sibTrans" cxnId="{0882D9C0-57B2-B443-A363-0E20511198F9}">
      <dgm:prSet/>
      <dgm:spPr/>
      <dgm:t>
        <a:bodyPr/>
        <a:lstStyle/>
        <a:p>
          <a:endParaRPr lang="en-US"/>
        </a:p>
      </dgm:t>
    </dgm:pt>
    <dgm:pt modelId="{EE106545-E05A-9547-8839-2E5E218E5B18}">
      <dgm:prSet/>
      <dgm:spPr/>
      <dgm:t>
        <a:bodyPr/>
        <a:lstStyle/>
        <a:p>
          <a:r>
            <a:rPr lang="en-US" b="0" i="0"/>
            <a:t>Feedback was instrumental in making improvements to the system before the official launch.</a:t>
          </a:r>
        </a:p>
      </dgm:t>
    </dgm:pt>
    <dgm:pt modelId="{3F85AF7D-F001-1048-9CEE-1DCA24658828}" type="parTrans" cxnId="{7911F322-8376-5D48-BC36-9677EA9D344F}">
      <dgm:prSet/>
      <dgm:spPr/>
      <dgm:t>
        <a:bodyPr/>
        <a:lstStyle/>
        <a:p>
          <a:endParaRPr lang="en-US"/>
        </a:p>
      </dgm:t>
    </dgm:pt>
    <dgm:pt modelId="{070D5A33-3F8D-C444-9960-3E024CE89144}" type="sibTrans" cxnId="{7911F322-8376-5D48-BC36-9677EA9D344F}">
      <dgm:prSet/>
      <dgm:spPr/>
      <dgm:t>
        <a:bodyPr/>
        <a:lstStyle/>
        <a:p>
          <a:endParaRPr lang="en-US"/>
        </a:p>
      </dgm:t>
    </dgm:pt>
    <dgm:pt modelId="{E9676344-3EC8-8541-B133-1AC450850D03}" type="pres">
      <dgm:prSet presAssocID="{2A8146C4-D2F3-4341-BB23-B12A80E83149}" presName="Name0" presStyleCnt="0">
        <dgm:presLayoutVars>
          <dgm:dir/>
          <dgm:animLvl val="lvl"/>
          <dgm:resizeHandles val="exact"/>
        </dgm:presLayoutVars>
      </dgm:prSet>
      <dgm:spPr/>
    </dgm:pt>
    <dgm:pt modelId="{CAE31A85-8B1B-9145-8CF3-DF0AC09C74E0}" type="pres">
      <dgm:prSet presAssocID="{92ED23C7-D680-4416-9035-89C6C042C264}" presName="linNode" presStyleCnt="0"/>
      <dgm:spPr/>
    </dgm:pt>
    <dgm:pt modelId="{F94FED71-C21F-CE46-AE91-44084291DA47}" type="pres">
      <dgm:prSet presAssocID="{92ED23C7-D680-4416-9035-89C6C042C264}" presName="parentText" presStyleLbl="node1" presStyleIdx="0" presStyleCnt="5">
        <dgm:presLayoutVars>
          <dgm:chMax val="1"/>
          <dgm:bulletEnabled val="1"/>
        </dgm:presLayoutVars>
      </dgm:prSet>
      <dgm:spPr/>
    </dgm:pt>
    <dgm:pt modelId="{82D3D25D-661E-DD4E-8071-BD3267066B67}" type="pres">
      <dgm:prSet presAssocID="{92ED23C7-D680-4416-9035-89C6C042C264}" presName="descendantText" presStyleLbl="alignAccFollowNode1" presStyleIdx="0" presStyleCnt="5">
        <dgm:presLayoutVars>
          <dgm:bulletEnabled val="1"/>
        </dgm:presLayoutVars>
      </dgm:prSet>
      <dgm:spPr/>
    </dgm:pt>
    <dgm:pt modelId="{CBA1CF61-0682-8442-A8D2-0D8B470F8BAF}" type="pres">
      <dgm:prSet presAssocID="{5031B6D4-EB0B-4359-AB7C-472C385D3475}" presName="sp" presStyleCnt="0"/>
      <dgm:spPr/>
    </dgm:pt>
    <dgm:pt modelId="{8FBC2913-8959-3047-BEAB-EDC21B214349}" type="pres">
      <dgm:prSet presAssocID="{7C1EB081-900C-6943-AED9-B6025838F8B8}" presName="linNode" presStyleCnt="0"/>
      <dgm:spPr/>
    </dgm:pt>
    <dgm:pt modelId="{A05371C8-7389-104A-980D-04C6A5321516}" type="pres">
      <dgm:prSet presAssocID="{7C1EB081-900C-6943-AED9-B6025838F8B8}" presName="parentText" presStyleLbl="node1" presStyleIdx="1" presStyleCnt="5">
        <dgm:presLayoutVars>
          <dgm:chMax val="1"/>
          <dgm:bulletEnabled val="1"/>
        </dgm:presLayoutVars>
      </dgm:prSet>
      <dgm:spPr/>
    </dgm:pt>
    <dgm:pt modelId="{D37F968A-4F64-5749-975B-D5E8E644BDFD}" type="pres">
      <dgm:prSet presAssocID="{7C1EB081-900C-6943-AED9-B6025838F8B8}" presName="descendantText" presStyleLbl="alignAccFollowNode1" presStyleIdx="1" presStyleCnt="5">
        <dgm:presLayoutVars>
          <dgm:bulletEnabled val="1"/>
        </dgm:presLayoutVars>
      </dgm:prSet>
      <dgm:spPr/>
    </dgm:pt>
    <dgm:pt modelId="{5957DF34-1391-1740-B314-D00D89EF7EA4}" type="pres">
      <dgm:prSet presAssocID="{E5FACF77-C4FE-D24D-B859-E8F671DC8D4B}" presName="sp" presStyleCnt="0"/>
      <dgm:spPr/>
    </dgm:pt>
    <dgm:pt modelId="{FBB54D4E-E442-7940-ABEF-E702BBA17BEC}" type="pres">
      <dgm:prSet presAssocID="{7C59EAE2-F0C1-8C46-A8AE-EE4FE172143E}" presName="linNode" presStyleCnt="0"/>
      <dgm:spPr/>
    </dgm:pt>
    <dgm:pt modelId="{401F1C94-ABA7-C649-8DA7-064D64BAA945}" type="pres">
      <dgm:prSet presAssocID="{7C59EAE2-F0C1-8C46-A8AE-EE4FE172143E}" presName="parentText" presStyleLbl="node1" presStyleIdx="2" presStyleCnt="5">
        <dgm:presLayoutVars>
          <dgm:chMax val="1"/>
          <dgm:bulletEnabled val="1"/>
        </dgm:presLayoutVars>
      </dgm:prSet>
      <dgm:spPr/>
    </dgm:pt>
    <dgm:pt modelId="{D80406CC-F369-3645-ADCC-7163DE379F86}" type="pres">
      <dgm:prSet presAssocID="{7C59EAE2-F0C1-8C46-A8AE-EE4FE172143E}" presName="descendantText" presStyleLbl="alignAccFollowNode1" presStyleIdx="2" presStyleCnt="5">
        <dgm:presLayoutVars>
          <dgm:bulletEnabled val="1"/>
        </dgm:presLayoutVars>
      </dgm:prSet>
      <dgm:spPr/>
    </dgm:pt>
    <dgm:pt modelId="{C731DBFA-A56C-C745-82F7-8573A301330A}" type="pres">
      <dgm:prSet presAssocID="{78D96F6C-C438-4E4F-BE66-BBE7540113C3}" presName="sp" presStyleCnt="0"/>
      <dgm:spPr/>
    </dgm:pt>
    <dgm:pt modelId="{C08B8C1F-10E1-D640-B552-DB94E660C887}" type="pres">
      <dgm:prSet presAssocID="{24C99E4E-EB0D-F240-B0D8-E150FE03CA2B}" presName="linNode" presStyleCnt="0"/>
      <dgm:spPr/>
    </dgm:pt>
    <dgm:pt modelId="{C3991DAA-C9D8-9842-BE62-3E2C58C7F374}" type="pres">
      <dgm:prSet presAssocID="{24C99E4E-EB0D-F240-B0D8-E150FE03CA2B}" presName="parentText" presStyleLbl="node1" presStyleIdx="3" presStyleCnt="5">
        <dgm:presLayoutVars>
          <dgm:chMax val="1"/>
          <dgm:bulletEnabled val="1"/>
        </dgm:presLayoutVars>
      </dgm:prSet>
      <dgm:spPr/>
    </dgm:pt>
    <dgm:pt modelId="{E135240F-F148-2049-855D-1DC5A51A0942}" type="pres">
      <dgm:prSet presAssocID="{24C99E4E-EB0D-F240-B0D8-E150FE03CA2B}" presName="descendantText" presStyleLbl="alignAccFollowNode1" presStyleIdx="3" presStyleCnt="5">
        <dgm:presLayoutVars>
          <dgm:bulletEnabled val="1"/>
        </dgm:presLayoutVars>
      </dgm:prSet>
      <dgm:spPr/>
    </dgm:pt>
    <dgm:pt modelId="{9722C2CB-9181-5B4B-9C8C-782392B7FBD1}" type="pres">
      <dgm:prSet presAssocID="{32913224-2CFF-0B46-8E57-D19617C81250}" presName="sp" presStyleCnt="0"/>
      <dgm:spPr/>
    </dgm:pt>
    <dgm:pt modelId="{FFE04922-435F-BF44-903B-A357C62308F8}" type="pres">
      <dgm:prSet presAssocID="{0E8F9402-ABF6-8F41-8367-30DE4A7ADE81}" presName="linNode" presStyleCnt="0"/>
      <dgm:spPr/>
    </dgm:pt>
    <dgm:pt modelId="{C39F3299-5102-D44F-87F0-5F2143666700}" type="pres">
      <dgm:prSet presAssocID="{0E8F9402-ABF6-8F41-8367-30DE4A7ADE81}" presName="parentText" presStyleLbl="node1" presStyleIdx="4" presStyleCnt="5">
        <dgm:presLayoutVars>
          <dgm:chMax val="1"/>
          <dgm:bulletEnabled val="1"/>
        </dgm:presLayoutVars>
      </dgm:prSet>
      <dgm:spPr/>
    </dgm:pt>
    <dgm:pt modelId="{07DA01B4-71E4-3142-8B05-8C0D0106D34E}" type="pres">
      <dgm:prSet presAssocID="{0E8F9402-ABF6-8F41-8367-30DE4A7ADE81}" presName="descendantText" presStyleLbl="alignAccFollowNode1" presStyleIdx="4" presStyleCnt="5">
        <dgm:presLayoutVars>
          <dgm:bulletEnabled val="1"/>
        </dgm:presLayoutVars>
      </dgm:prSet>
      <dgm:spPr/>
    </dgm:pt>
  </dgm:ptLst>
  <dgm:cxnLst>
    <dgm:cxn modelId="{092C870F-2887-1E48-BC85-50F494653DE6}" srcId="{2A8146C4-D2F3-4341-BB23-B12A80E83149}" destId="{24C99E4E-EB0D-F240-B0D8-E150FE03CA2B}" srcOrd="3" destOrd="0" parTransId="{6D52E027-F9A1-0845-B250-2298B918119A}" sibTransId="{32913224-2CFF-0B46-8E57-D19617C81250}"/>
    <dgm:cxn modelId="{7911F322-8376-5D48-BC36-9677EA9D344F}" srcId="{0E8F9402-ABF6-8F41-8367-30DE4A7ADE81}" destId="{EE106545-E05A-9547-8839-2E5E218E5B18}" srcOrd="1" destOrd="0" parTransId="{3F85AF7D-F001-1048-9CEE-1DCA24658828}" sibTransId="{070D5A33-3F8D-C444-9960-3E024CE89144}"/>
    <dgm:cxn modelId="{5B56AE26-04B0-BF4F-B749-B10A30561273}" srcId="{24C99E4E-EB0D-F240-B0D8-E150FE03CA2B}" destId="{ABB7E720-B404-1F43-9A87-8BB4DF620A72}" srcOrd="0" destOrd="0" parTransId="{ADBDB1A2-1336-ED4E-A46E-859B25AEF0D1}" sibTransId="{24A4F631-BE80-FA4B-A1FD-1E3DE12C0E0B}"/>
    <dgm:cxn modelId="{6F64D327-8909-8045-8CF0-A1E2C0999779}" type="presOf" srcId="{0E8F9402-ABF6-8F41-8367-30DE4A7ADE81}" destId="{C39F3299-5102-D44F-87F0-5F2143666700}" srcOrd="0" destOrd="0" presId="urn:microsoft.com/office/officeart/2005/8/layout/vList5"/>
    <dgm:cxn modelId="{16BFDE39-6CEB-C048-8BE7-4686BDBE1F43}" srcId="{2A8146C4-D2F3-4341-BB23-B12A80E83149}" destId="{7C59EAE2-F0C1-8C46-A8AE-EE4FE172143E}" srcOrd="2" destOrd="0" parTransId="{8336B4BA-FAE1-1741-A34D-4C3A270CBDD3}" sibTransId="{78D96F6C-C438-4E4F-BE66-BBE7540113C3}"/>
    <dgm:cxn modelId="{F809963B-2E16-6843-B834-48F1C00DC241}" type="presOf" srcId="{ABB7E720-B404-1F43-9A87-8BB4DF620A72}" destId="{E135240F-F148-2049-855D-1DC5A51A0942}" srcOrd="0" destOrd="0" presId="urn:microsoft.com/office/officeart/2005/8/layout/vList5"/>
    <dgm:cxn modelId="{B3F91F47-6641-BA46-8866-77113E0D553F}" type="presOf" srcId="{46763414-41D1-D84B-8FFD-E615D0087C49}" destId="{E135240F-F148-2049-855D-1DC5A51A0942}" srcOrd="0" destOrd="1" presId="urn:microsoft.com/office/officeart/2005/8/layout/vList5"/>
    <dgm:cxn modelId="{5A7D6652-353B-104C-9056-D12C7C394E33}" type="presOf" srcId="{675C8470-580D-1C4C-9167-BD64ADB404A5}" destId="{D80406CC-F369-3645-ADCC-7163DE379F86}" srcOrd="0" destOrd="0" presId="urn:microsoft.com/office/officeart/2005/8/layout/vList5"/>
    <dgm:cxn modelId="{2C77C55A-2B13-F74F-92AE-FA7B526F951C}" type="presOf" srcId="{BFD288BB-4907-144E-96C7-551C93BDB373}" destId="{D37F968A-4F64-5749-975B-D5E8E644BDFD}" srcOrd="0" destOrd="0" presId="urn:microsoft.com/office/officeart/2005/8/layout/vList5"/>
    <dgm:cxn modelId="{D4A0495F-3F2D-E14E-A6DB-9BFFD87E62E9}" type="presOf" srcId="{24C99E4E-EB0D-F240-B0D8-E150FE03CA2B}" destId="{C3991DAA-C9D8-9842-BE62-3E2C58C7F374}" srcOrd="0" destOrd="0" presId="urn:microsoft.com/office/officeart/2005/8/layout/vList5"/>
    <dgm:cxn modelId="{930F3665-5181-A348-A85C-DFE0AC33A98E}" srcId="{7C59EAE2-F0C1-8C46-A8AE-EE4FE172143E}" destId="{675C8470-580D-1C4C-9167-BD64ADB404A5}" srcOrd="0" destOrd="0" parTransId="{A0EE39B6-B2C8-C040-9005-519F108BE588}" sibTransId="{80C1AE06-3947-2349-8255-5C32B1A82D22}"/>
    <dgm:cxn modelId="{AA214568-7D19-A541-A918-A7981D376B3C}" type="presOf" srcId="{7C1EB081-900C-6943-AED9-B6025838F8B8}" destId="{A05371C8-7389-104A-980D-04C6A5321516}" srcOrd="0" destOrd="0" presId="urn:microsoft.com/office/officeart/2005/8/layout/vList5"/>
    <dgm:cxn modelId="{E39E8E6E-B010-DD46-9ED8-42FD77AB1A5F}" srcId="{2A8146C4-D2F3-4341-BB23-B12A80E83149}" destId="{7C1EB081-900C-6943-AED9-B6025838F8B8}" srcOrd="1" destOrd="0" parTransId="{56D19E55-C7A2-9E4D-89DE-3BC55BBF9960}" sibTransId="{E5FACF77-C4FE-D24D-B859-E8F671DC8D4B}"/>
    <dgm:cxn modelId="{8D2F8E79-327A-7A45-94A8-7BC4D026D406}" srcId="{2A8146C4-D2F3-4341-BB23-B12A80E83149}" destId="{0E8F9402-ABF6-8F41-8367-30DE4A7ADE81}" srcOrd="4" destOrd="0" parTransId="{18409548-0D5E-CC4E-85C5-653DBEF48DC0}" sibTransId="{A3800EEA-2799-B641-BE23-36D2D8498FA0}"/>
    <dgm:cxn modelId="{38D38880-4A5E-C947-A4D1-6AA9430A8F60}" type="presOf" srcId="{2A8146C4-D2F3-4341-BB23-B12A80E83149}" destId="{E9676344-3EC8-8541-B133-1AC450850D03}" srcOrd="0" destOrd="0" presId="urn:microsoft.com/office/officeart/2005/8/layout/vList5"/>
    <dgm:cxn modelId="{B082F086-8E72-8944-88A4-BD528912E33A}" srcId="{7C1EB081-900C-6943-AED9-B6025838F8B8}" destId="{BFD288BB-4907-144E-96C7-551C93BDB373}" srcOrd="0" destOrd="0" parTransId="{A20FAB85-EC15-E54E-99B4-259FB89E91F1}" sibTransId="{D935402A-DDEC-F94C-A05D-1FD04E82E170}"/>
    <dgm:cxn modelId="{0882D9C0-57B2-B443-A363-0E20511198F9}" srcId="{0E8F9402-ABF6-8F41-8367-30DE4A7ADE81}" destId="{0026E889-A6BE-3841-94D7-9C89798E07B6}" srcOrd="0" destOrd="0" parTransId="{7555B2D5-8AB9-2649-9F67-EECFD9D33B0C}" sibTransId="{95F07DE7-9711-CD49-B161-DA522C900C8D}"/>
    <dgm:cxn modelId="{32B0DBCA-E662-8744-83B9-ED7A5A6FA230}" srcId="{24C99E4E-EB0D-F240-B0D8-E150FE03CA2B}" destId="{46763414-41D1-D84B-8FFD-E615D0087C49}" srcOrd="1" destOrd="0" parTransId="{E0413543-EB63-E545-A2FA-1F1EF5650325}" sibTransId="{67AD4834-0A72-2146-A5BF-DA446E9B1BA6}"/>
    <dgm:cxn modelId="{CD60C8CF-E088-48C5-B7AC-D14DF7DC9DBF}" srcId="{2A8146C4-D2F3-4341-BB23-B12A80E83149}" destId="{92ED23C7-D680-4416-9035-89C6C042C264}" srcOrd="0" destOrd="0" parTransId="{2CAE9865-FBBA-4EBD-A826-E6DECC3FBDCA}" sibTransId="{5031B6D4-EB0B-4359-AB7C-472C385D3475}"/>
    <dgm:cxn modelId="{071E63D1-4C80-FC40-BC65-42C7C518537E}" type="presOf" srcId="{A4CC61F6-CB67-9F41-A8D7-38B8C26A6FEF}" destId="{82D3D25D-661E-DD4E-8071-BD3267066B67}" srcOrd="0" destOrd="0" presId="urn:microsoft.com/office/officeart/2005/8/layout/vList5"/>
    <dgm:cxn modelId="{9D1FD9D6-1925-0E42-9021-CBEEE1A1C0AC}" type="presOf" srcId="{EE106545-E05A-9547-8839-2E5E218E5B18}" destId="{07DA01B4-71E4-3142-8B05-8C0D0106D34E}" srcOrd="0" destOrd="1" presId="urn:microsoft.com/office/officeart/2005/8/layout/vList5"/>
    <dgm:cxn modelId="{F7EB63DA-8F41-6549-ACFF-08C76821A94D}" type="presOf" srcId="{7C59EAE2-F0C1-8C46-A8AE-EE4FE172143E}" destId="{401F1C94-ABA7-C649-8DA7-064D64BAA945}" srcOrd="0" destOrd="0" presId="urn:microsoft.com/office/officeart/2005/8/layout/vList5"/>
    <dgm:cxn modelId="{298C5FE4-63B7-DD44-855F-6DF2439C13B6}" type="presOf" srcId="{92ED23C7-D680-4416-9035-89C6C042C264}" destId="{F94FED71-C21F-CE46-AE91-44084291DA47}" srcOrd="0" destOrd="0" presId="urn:microsoft.com/office/officeart/2005/8/layout/vList5"/>
    <dgm:cxn modelId="{955B88E9-91C8-4D4F-8629-25256454B42F}" srcId="{92ED23C7-D680-4416-9035-89C6C042C264}" destId="{A4CC61F6-CB67-9F41-A8D7-38B8C26A6FEF}" srcOrd="0" destOrd="0" parTransId="{1B8E70AF-6F2B-034E-972B-48B413C70248}" sibTransId="{494A1307-AE4D-B547-80CA-5AB6348797C4}"/>
    <dgm:cxn modelId="{9DF2AEEE-76C1-1C42-87E1-C1516B677F8D}" type="presOf" srcId="{0026E889-A6BE-3841-94D7-9C89798E07B6}" destId="{07DA01B4-71E4-3142-8B05-8C0D0106D34E}" srcOrd="0" destOrd="0" presId="urn:microsoft.com/office/officeart/2005/8/layout/vList5"/>
    <dgm:cxn modelId="{A4F4D6B7-AD0E-2E4C-B9B8-31B1244257B2}" type="presParOf" srcId="{E9676344-3EC8-8541-B133-1AC450850D03}" destId="{CAE31A85-8B1B-9145-8CF3-DF0AC09C74E0}" srcOrd="0" destOrd="0" presId="urn:microsoft.com/office/officeart/2005/8/layout/vList5"/>
    <dgm:cxn modelId="{8E262021-280A-464B-9C01-8B16378D8F15}" type="presParOf" srcId="{CAE31A85-8B1B-9145-8CF3-DF0AC09C74E0}" destId="{F94FED71-C21F-CE46-AE91-44084291DA47}" srcOrd="0" destOrd="0" presId="urn:microsoft.com/office/officeart/2005/8/layout/vList5"/>
    <dgm:cxn modelId="{7A617018-F85A-9648-849F-72650C630E9F}" type="presParOf" srcId="{CAE31A85-8B1B-9145-8CF3-DF0AC09C74E0}" destId="{82D3D25D-661E-DD4E-8071-BD3267066B67}" srcOrd="1" destOrd="0" presId="urn:microsoft.com/office/officeart/2005/8/layout/vList5"/>
    <dgm:cxn modelId="{4B16D640-A2A1-504E-ACAC-F59A96C23F6B}" type="presParOf" srcId="{E9676344-3EC8-8541-B133-1AC450850D03}" destId="{CBA1CF61-0682-8442-A8D2-0D8B470F8BAF}" srcOrd="1" destOrd="0" presId="urn:microsoft.com/office/officeart/2005/8/layout/vList5"/>
    <dgm:cxn modelId="{58A348D2-32D5-144B-8CA1-10AD4843A88C}" type="presParOf" srcId="{E9676344-3EC8-8541-B133-1AC450850D03}" destId="{8FBC2913-8959-3047-BEAB-EDC21B214349}" srcOrd="2" destOrd="0" presId="urn:microsoft.com/office/officeart/2005/8/layout/vList5"/>
    <dgm:cxn modelId="{5347A8A1-F73E-AA4A-B101-0F44F49222AD}" type="presParOf" srcId="{8FBC2913-8959-3047-BEAB-EDC21B214349}" destId="{A05371C8-7389-104A-980D-04C6A5321516}" srcOrd="0" destOrd="0" presId="urn:microsoft.com/office/officeart/2005/8/layout/vList5"/>
    <dgm:cxn modelId="{218791CA-9B30-EE42-85FA-657D20C9C392}" type="presParOf" srcId="{8FBC2913-8959-3047-BEAB-EDC21B214349}" destId="{D37F968A-4F64-5749-975B-D5E8E644BDFD}" srcOrd="1" destOrd="0" presId="urn:microsoft.com/office/officeart/2005/8/layout/vList5"/>
    <dgm:cxn modelId="{DF50E384-9592-4342-AB78-EEE7E8CC86A8}" type="presParOf" srcId="{E9676344-3EC8-8541-B133-1AC450850D03}" destId="{5957DF34-1391-1740-B314-D00D89EF7EA4}" srcOrd="3" destOrd="0" presId="urn:microsoft.com/office/officeart/2005/8/layout/vList5"/>
    <dgm:cxn modelId="{E6549618-EDED-5043-BF57-8A043A1CA22B}" type="presParOf" srcId="{E9676344-3EC8-8541-B133-1AC450850D03}" destId="{FBB54D4E-E442-7940-ABEF-E702BBA17BEC}" srcOrd="4" destOrd="0" presId="urn:microsoft.com/office/officeart/2005/8/layout/vList5"/>
    <dgm:cxn modelId="{68E629AE-CDE2-954A-8CA5-5C660D1CC8E8}" type="presParOf" srcId="{FBB54D4E-E442-7940-ABEF-E702BBA17BEC}" destId="{401F1C94-ABA7-C649-8DA7-064D64BAA945}" srcOrd="0" destOrd="0" presId="urn:microsoft.com/office/officeart/2005/8/layout/vList5"/>
    <dgm:cxn modelId="{2D5A90A0-8B01-8D41-95E8-9CDBE99F8C71}" type="presParOf" srcId="{FBB54D4E-E442-7940-ABEF-E702BBA17BEC}" destId="{D80406CC-F369-3645-ADCC-7163DE379F86}" srcOrd="1" destOrd="0" presId="urn:microsoft.com/office/officeart/2005/8/layout/vList5"/>
    <dgm:cxn modelId="{FC3FCE6A-D7C7-CE44-A5F1-8A76EE5B10F7}" type="presParOf" srcId="{E9676344-3EC8-8541-B133-1AC450850D03}" destId="{C731DBFA-A56C-C745-82F7-8573A301330A}" srcOrd="5" destOrd="0" presId="urn:microsoft.com/office/officeart/2005/8/layout/vList5"/>
    <dgm:cxn modelId="{8A9A057F-71FC-2A46-B3B1-5079D048A4FD}" type="presParOf" srcId="{E9676344-3EC8-8541-B133-1AC450850D03}" destId="{C08B8C1F-10E1-D640-B552-DB94E660C887}" srcOrd="6" destOrd="0" presId="urn:microsoft.com/office/officeart/2005/8/layout/vList5"/>
    <dgm:cxn modelId="{25A8B43E-4FBA-6A42-80ED-F13F6EB77034}" type="presParOf" srcId="{C08B8C1F-10E1-D640-B552-DB94E660C887}" destId="{C3991DAA-C9D8-9842-BE62-3E2C58C7F374}" srcOrd="0" destOrd="0" presId="urn:microsoft.com/office/officeart/2005/8/layout/vList5"/>
    <dgm:cxn modelId="{D25E3C6B-2C39-4F4E-BDC5-1C056771B945}" type="presParOf" srcId="{C08B8C1F-10E1-D640-B552-DB94E660C887}" destId="{E135240F-F148-2049-855D-1DC5A51A0942}" srcOrd="1" destOrd="0" presId="urn:microsoft.com/office/officeart/2005/8/layout/vList5"/>
    <dgm:cxn modelId="{7DD52EDB-2F29-C443-9F02-60CB737A2782}" type="presParOf" srcId="{E9676344-3EC8-8541-B133-1AC450850D03}" destId="{9722C2CB-9181-5B4B-9C8C-782392B7FBD1}" srcOrd="7" destOrd="0" presId="urn:microsoft.com/office/officeart/2005/8/layout/vList5"/>
    <dgm:cxn modelId="{342786FF-228B-2342-95EC-05D549AD78A7}" type="presParOf" srcId="{E9676344-3EC8-8541-B133-1AC450850D03}" destId="{FFE04922-435F-BF44-903B-A357C62308F8}" srcOrd="8" destOrd="0" presId="urn:microsoft.com/office/officeart/2005/8/layout/vList5"/>
    <dgm:cxn modelId="{AC708E37-D79B-0D42-B1EE-37C3DBBDED92}" type="presParOf" srcId="{FFE04922-435F-BF44-903B-A357C62308F8}" destId="{C39F3299-5102-D44F-87F0-5F2143666700}" srcOrd="0" destOrd="0" presId="urn:microsoft.com/office/officeart/2005/8/layout/vList5"/>
    <dgm:cxn modelId="{781F75B1-9929-DB40-8134-19A72C5E1488}" type="presParOf" srcId="{FFE04922-435F-BF44-903B-A357C62308F8}" destId="{07DA01B4-71E4-3142-8B05-8C0D0106D34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E1B5E-E717-604A-AC61-897BA5F79F43}">
      <dsp:nvSpPr>
        <dsp:cNvPr id="0" name=""/>
        <dsp:cNvSpPr/>
      </dsp:nvSpPr>
      <dsp:spPr>
        <a:xfrm>
          <a:off x="0" y="502"/>
          <a:ext cx="671355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2E33E40-6736-E841-BE86-DCB90FFCD751}">
      <dsp:nvSpPr>
        <dsp:cNvPr id="0" name=""/>
        <dsp:cNvSpPr/>
      </dsp:nvSpPr>
      <dsp:spPr>
        <a:xfrm>
          <a:off x="0" y="502"/>
          <a:ext cx="6713552" cy="823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Revolutionary Platform:</a:t>
          </a:r>
          <a:r>
            <a:rPr lang="en-US" sz="1600" kern="1200"/>
            <a:t> SUStays is a game-changer for student housing, offering an intuitive design for easy navigation and user satisfaction.</a:t>
          </a:r>
        </a:p>
      </dsp:txBody>
      <dsp:txXfrm>
        <a:off x="0" y="502"/>
        <a:ext cx="6713552" cy="823633"/>
      </dsp:txXfrm>
    </dsp:sp>
    <dsp:sp modelId="{2FCE5ECE-DB3D-074D-9A53-E9169322D653}">
      <dsp:nvSpPr>
        <dsp:cNvPr id="0" name=""/>
        <dsp:cNvSpPr/>
      </dsp:nvSpPr>
      <dsp:spPr>
        <a:xfrm>
          <a:off x="0" y="824136"/>
          <a:ext cx="6713552" cy="0"/>
        </a:xfrm>
        <a:prstGeom prst="line">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w="6350" cap="flat" cmpd="sng" algn="ctr">
          <a:solidFill>
            <a:schemeClr val="accent5">
              <a:hueOff val="-1689636"/>
              <a:satOff val="-4355"/>
              <a:lumOff val="-294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FA5982F-7C76-614F-BE17-63E322BF611E}">
      <dsp:nvSpPr>
        <dsp:cNvPr id="0" name=""/>
        <dsp:cNvSpPr/>
      </dsp:nvSpPr>
      <dsp:spPr>
        <a:xfrm>
          <a:off x="0" y="824136"/>
          <a:ext cx="6713552" cy="823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Customized Searches:</a:t>
          </a:r>
          <a:r>
            <a:rPr lang="en-US" sz="1600" kern="1200"/>
            <a:t> With advanced filters, students can tailor their housing search based on location, budget, preferences, and accessibility features.</a:t>
          </a:r>
        </a:p>
      </dsp:txBody>
      <dsp:txXfrm>
        <a:off x="0" y="824136"/>
        <a:ext cx="6713552" cy="823633"/>
      </dsp:txXfrm>
    </dsp:sp>
    <dsp:sp modelId="{6FFB6C54-D6DE-304A-8DAE-EB32BF6AAA04}">
      <dsp:nvSpPr>
        <dsp:cNvPr id="0" name=""/>
        <dsp:cNvSpPr/>
      </dsp:nvSpPr>
      <dsp:spPr>
        <a:xfrm>
          <a:off x="0" y="1647769"/>
          <a:ext cx="6713552"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F18CDA9-1C0F-004C-9755-73EBE123DDCC}">
      <dsp:nvSpPr>
        <dsp:cNvPr id="0" name=""/>
        <dsp:cNvSpPr/>
      </dsp:nvSpPr>
      <dsp:spPr>
        <a:xfrm>
          <a:off x="0" y="1647769"/>
          <a:ext cx="6713552" cy="823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Perfect Roommate Matches:</a:t>
          </a:r>
          <a:r>
            <a:rPr lang="en-US" sz="1600" kern="1200"/>
            <a:t> SUStays uses a sophisticated algorithm to ensure compatible living arrangements, considering factors like lifestyle and study habits.</a:t>
          </a:r>
        </a:p>
      </dsp:txBody>
      <dsp:txXfrm>
        <a:off x="0" y="1647769"/>
        <a:ext cx="6713552" cy="823633"/>
      </dsp:txXfrm>
    </dsp:sp>
    <dsp:sp modelId="{2FF8A99F-2A40-914A-922B-71D7C685325C}">
      <dsp:nvSpPr>
        <dsp:cNvPr id="0" name=""/>
        <dsp:cNvSpPr/>
      </dsp:nvSpPr>
      <dsp:spPr>
        <a:xfrm>
          <a:off x="0" y="2471402"/>
          <a:ext cx="6713552" cy="0"/>
        </a:xfrm>
        <a:prstGeom prst="line">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w="6350" cap="flat" cmpd="sng" algn="ctr">
          <a:solidFill>
            <a:schemeClr val="accent5">
              <a:hueOff val="-5068907"/>
              <a:satOff val="-13064"/>
              <a:lumOff val="-8824"/>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B1B3FCF-61C9-D044-9E39-5190831484C9}">
      <dsp:nvSpPr>
        <dsp:cNvPr id="0" name=""/>
        <dsp:cNvSpPr/>
      </dsp:nvSpPr>
      <dsp:spPr>
        <a:xfrm>
          <a:off x="0" y="2471402"/>
          <a:ext cx="6713552" cy="823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Trusted Listings:</a:t>
          </a:r>
          <a:r>
            <a:rPr lang="en-US" sz="1600" kern="1200"/>
            <a:t> Verified properties and a transparent review system build trust, providing students with reliable information for confident decision-making.</a:t>
          </a:r>
        </a:p>
      </dsp:txBody>
      <dsp:txXfrm>
        <a:off x="0" y="2471402"/>
        <a:ext cx="6713552" cy="823633"/>
      </dsp:txXfrm>
    </dsp:sp>
    <dsp:sp modelId="{205DD54B-A45B-BF47-816D-68D86B435711}">
      <dsp:nvSpPr>
        <dsp:cNvPr id="0" name=""/>
        <dsp:cNvSpPr/>
      </dsp:nvSpPr>
      <dsp:spPr>
        <a:xfrm>
          <a:off x="0" y="3295035"/>
          <a:ext cx="6713552"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BC7D883-83BD-8A49-91B0-7C9066B3C35D}">
      <dsp:nvSpPr>
        <dsp:cNvPr id="0" name=""/>
        <dsp:cNvSpPr/>
      </dsp:nvSpPr>
      <dsp:spPr>
        <a:xfrm>
          <a:off x="0" y="3295035"/>
          <a:ext cx="6713552" cy="823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Campus Integration:</a:t>
          </a:r>
          <a:r>
            <a:rPr lang="en-US" sz="1600" kern="1200"/>
            <a:t> SUStays seamlessly integrates with educational institutions, offering real-time insights into housing proximity to academic facilities for informed choices.</a:t>
          </a:r>
        </a:p>
      </dsp:txBody>
      <dsp:txXfrm>
        <a:off x="0" y="3295035"/>
        <a:ext cx="6713552" cy="823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CE5F3-DAA6-404C-AD73-D10A9ACA74E1}">
      <dsp:nvSpPr>
        <dsp:cNvPr id="0" name=""/>
        <dsp:cNvSpPr/>
      </dsp:nvSpPr>
      <dsp:spPr>
        <a:xfrm>
          <a:off x="0" y="16632"/>
          <a:ext cx="5791199" cy="65403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en-US" sz="2600" b="1" kern="1200">
              <a:latin typeface="Arial"/>
              <a:cs typeface="Arial"/>
            </a:rPr>
            <a:t>Efficient Housing Searches</a:t>
          </a:r>
          <a:endParaRPr lang="en-US" sz="2600" kern="1200">
            <a:latin typeface="Arial"/>
            <a:cs typeface="Arial"/>
          </a:endParaRPr>
        </a:p>
      </dsp:txBody>
      <dsp:txXfrm>
        <a:off x="31927" y="48559"/>
        <a:ext cx="5727345" cy="590176"/>
      </dsp:txXfrm>
    </dsp:sp>
    <dsp:sp modelId="{54E9ABD5-CE7D-7F4D-8575-00E54F817B50}">
      <dsp:nvSpPr>
        <dsp:cNvPr id="0" name=""/>
        <dsp:cNvSpPr/>
      </dsp:nvSpPr>
      <dsp:spPr>
        <a:xfrm>
          <a:off x="0" y="745542"/>
          <a:ext cx="5791199" cy="654030"/>
        </a:xfrm>
        <a:prstGeom prst="round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en-US" sz="2600" b="1" kern="1200">
              <a:latin typeface="Arial"/>
              <a:cs typeface="Arial"/>
            </a:rPr>
            <a:t>Roommate Compatibility</a:t>
          </a:r>
          <a:endParaRPr lang="en-US" sz="2600" kern="1200">
            <a:latin typeface="Arial"/>
            <a:cs typeface="Arial"/>
          </a:endParaRPr>
        </a:p>
      </dsp:txBody>
      <dsp:txXfrm>
        <a:off x="31927" y="777469"/>
        <a:ext cx="5727345" cy="590176"/>
      </dsp:txXfrm>
    </dsp:sp>
    <dsp:sp modelId="{7A1DC2AE-09E2-1546-9176-E8D27DC0BC53}">
      <dsp:nvSpPr>
        <dsp:cNvPr id="0" name=""/>
        <dsp:cNvSpPr/>
      </dsp:nvSpPr>
      <dsp:spPr>
        <a:xfrm>
          <a:off x="0" y="1474452"/>
          <a:ext cx="5791199" cy="65403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en-US" sz="2600" b="1" kern="1200">
              <a:latin typeface="Arial"/>
              <a:cs typeface="Arial"/>
            </a:rPr>
            <a:t>Integrated Campus Experience</a:t>
          </a:r>
          <a:endParaRPr lang="en-US" sz="2600" b="0" kern="1200">
            <a:latin typeface="Arial"/>
            <a:cs typeface="Arial"/>
          </a:endParaRPr>
        </a:p>
      </dsp:txBody>
      <dsp:txXfrm>
        <a:off x="31927" y="1506379"/>
        <a:ext cx="5727345" cy="590176"/>
      </dsp:txXfrm>
    </dsp:sp>
    <dsp:sp modelId="{08CEB06B-5BEC-3A4F-8E67-60607DF06C92}">
      <dsp:nvSpPr>
        <dsp:cNvPr id="0" name=""/>
        <dsp:cNvSpPr/>
      </dsp:nvSpPr>
      <dsp:spPr>
        <a:xfrm>
          <a:off x="0" y="2203362"/>
          <a:ext cx="5791199" cy="654030"/>
        </a:xfrm>
        <a:prstGeom prst="round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en-US" sz="2600" b="1" kern="1200">
              <a:latin typeface="Arial"/>
              <a:cs typeface="Arial"/>
            </a:rPr>
            <a:t>Transparency and Trust</a:t>
          </a:r>
          <a:endParaRPr lang="en-US" sz="2600" kern="1200">
            <a:latin typeface="Arial"/>
            <a:cs typeface="Arial"/>
          </a:endParaRPr>
        </a:p>
      </dsp:txBody>
      <dsp:txXfrm>
        <a:off x="31927" y="2235289"/>
        <a:ext cx="5727345" cy="590176"/>
      </dsp:txXfrm>
    </dsp:sp>
    <dsp:sp modelId="{AC4C50BC-230C-5447-A82F-AFDFBBC30464}">
      <dsp:nvSpPr>
        <dsp:cNvPr id="0" name=""/>
        <dsp:cNvSpPr/>
      </dsp:nvSpPr>
      <dsp:spPr>
        <a:xfrm>
          <a:off x="0" y="2932272"/>
          <a:ext cx="5791199" cy="65403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en-US" sz="2600" b="1" kern="1200">
              <a:latin typeface="Arial"/>
              <a:cs typeface="Arial"/>
            </a:rPr>
            <a:t>Community Building</a:t>
          </a:r>
          <a:endParaRPr lang="en-US" sz="2600" kern="1200">
            <a:latin typeface="Arial"/>
            <a:cs typeface="Arial"/>
          </a:endParaRPr>
        </a:p>
      </dsp:txBody>
      <dsp:txXfrm>
        <a:off x="31927" y="2964199"/>
        <a:ext cx="5727345" cy="5901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D5FCBE-9148-458C-842A-446147A93B3C}">
      <dsp:nvSpPr>
        <dsp:cNvPr id="0" name=""/>
        <dsp:cNvSpPr/>
      </dsp:nvSpPr>
      <dsp:spPr>
        <a:xfrm>
          <a:off x="0" y="4366"/>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01E5DB-4B5F-4781-84AC-AC7DCC300EB8}">
      <dsp:nvSpPr>
        <dsp:cNvPr id="0" name=""/>
        <dsp:cNvSpPr/>
      </dsp:nvSpPr>
      <dsp:spPr>
        <a:xfrm>
          <a:off x="281355" y="213639"/>
          <a:ext cx="511556" cy="5115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E34826-80D3-43B8-B664-FCF7EE41B0B8}">
      <dsp:nvSpPr>
        <dsp:cNvPr id="0" name=""/>
        <dsp:cNvSpPr/>
      </dsp:nvSpPr>
      <dsp:spPr>
        <a:xfrm>
          <a:off x="1074268" y="4366"/>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666750">
            <a:lnSpc>
              <a:spcPct val="100000"/>
            </a:lnSpc>
            <a:spcBef>
              <a:spcPct val="0"/>
            </a:spcBef>
            <a:spcAft>
              <a:spcPct val="35000"/>
            </a:spcAft>
            <a:buNone/>
          </a:pPr>
          <a:r>
            <a:rPr lang="en-US" sz="1500" b="1" i="0" kern="1200"/>
            <a:t>Advanced AI Capabilities:</a:t>
          </a:r>
          <a:r>
            <a:rPr lang="en-US" sz="1500" kern="1200"/>
            <a:t> </a:t>
          </a:r>
          <a:r>
            <a:rPr lang="en-US" sz="1500" b="0" i="0" kern="1200"/>
            <a:t>Implement sophisticated AI algorithms for personalized filtering and roommate-matching.</a:t>
          </a:r>
          <a:endParaRPr lang="en-US" sz="1500" kern="1200"/>
        </a:p>
      </dsp:txBody>
      <dsp:txXfrm>
        <a:off x="1074268" y="4366"/>
        <a:ext cx="5170996" cy="930102"/>
      </dsp:txXfrm>
    </dsp:sp>
    <dsp:sp modelId="{BE6EE582-65A0-4870-82F5-09C57240C6FA}">
      <dsp:nvSpPr>
        <dsp:cNvPr id="0" name=""/>
        <dsp:cNvSpPr/>
      </dsp:nvSpPr>
      <dsp:spPr>
        <a:xfrm>
          <a:off x="0" y="1166994"/>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AD4A5C-662D-45E8-8B9B-F615A781C023}">
      <dsp:nvSpPr>
        <dsp:cNvPr id="0" name=""/>
        <dsp:cNvSpPr/>
      </dsp:nvSpPr>
      <dsp:spPr>
        <a:xfrm>
          <a:off x="281355" y="1376267"/>
          <a:ext cx="511556" cy="5115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47E6E1-1333-4EDC-8CEC-8DE1B214A0F5}">
      <dsp:nvSpPr>
        <dsp:cNvPr id="0" name=""/>
        <dsp:cNvSpPr/>
      </dsp:nvSpPr>
      <dsp:spPr>
        <a:xfrm>
          <a:off x="1074268" y="1166994"/>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666750">
            <a:lnSpc>
              <a:spcPct val="100000"/>
            </a:lnSpc>
            <a:spcBef>
              <a:spcPct val="0"/>
            </a:spcBef>
            <a:spcAft>
              <a:spcPct val="35000"/>
            </a:spcAft>
            <a:buNone/>
          </a:pPr>
          <a:r>
            <a:rPr lang="en-US" sz="1500" b="1" i="0" kern="1200"/>
            <a:t>Intuitive User Interface (UI):</a:t>
          </a:r>
          <a:r>
            <a:rPr lang="en-US" sz="1500" kern="1200"/>
            <a:t> </a:t>
          </a:r>
          <a:r>
            <a:rPr lang="en-US" sz="1500" b="0" i="0" kern="1200"/>
            <a:t>Develop a user-friendly interface for seamless navigation and information exchange.</a:t>
          </a:r>
          <a:endParaRPr lang="en-US" sz="1500" kern="1200"/>
        </a:p>
      </dsp:txBody>
      <dsp:txXfrm>
        <a:off x="1074268" y="1166994"/>
        <a:ext cx="5170996" cy="930102"/>
      </dsp:txXfrm>
    </dsp:sp>
    <dsp:sp modelId="{4F422D0B-60C5-4B23-AA8B-9038FFFE11F7}">
      <dsp:nvSpPr>
        <dsp:cNvPr id="0" name=""/>
        <dsp:cNvSpPr/>
      </dsp:nvSpPr>
      <dsp:spPr>
        <a:xfrm>
          <a:off x="0" y="2329622"/>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E3E903-A29F-44B8-9AB9-FA2DBB08D67B}">
      <dsp:nvSpPr>
        <dsp:cNvPr id="0" name=""/>
        <dsp:cNvSpPr/>
      </dsp:nvSpPr>
      <dsp:spPr>
        <a:xfrm>
          <a:off x="281355" y="2538895"/>
          <a:ext cx="511556" cy="5115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7BCD09-3E04-4638-8CC9-543BF83FF826}">
      <dsp:nvSpPr>
        <dsp:cNvPr id="0" name=""/>
        <dsp:cNvSpPr/>
      </dsp:nvSpPr>
      <dsp:spPr>
        <a:xfrm>
          <a:off x="1074268" y="2329622"/>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666750">
            <a:lnSpc>
              <a:spcPct val="100000"/>
            </a:lnSpc>
            <a:spcBef>
              <a:spcPct val="0"/>
            </a:spcBef>
            <a:spcAft>
              <a:spcPct val="35000"/>
            </a:spcAft>
            <a:buNone/>
          </a:pPr>
          <a:r>
            <a:rPr lang="en-US" sz="1500" b="1" i="0" kern="1200"/>
            <a:t>Scalable Infrastructure:</a:t>
          </a:r>
          <a:r>
            <a:rPr lang="en-US" sz="1500" kern="1200"/>
            <a:t> </a:t>
          </a:r>
          <a:r>
            <a:rPr lang="en-US" sz="1500" b="0" i="0" kern="1200"/>
            <a:t>Build a scalable platform to accommodate potential growth and market expansion.</a:t>
          </a:r>
          <a:endParaRPr lang="en-US" sz="1500" kern="1200"/>
        </a:p>
      </dsp:txBody>
      <dsp:txXfrm>
        <a:off x="1074268" y="2329622"/>
        <a:ext cx="5170996" cy="930102"/>
      </dsp:txXfrm>
    </dsp:sp>
    <dsp:sp modelId="{7EB486E7-3FD5-4902-A113-83CA72E5A935}">
      <dsp:nvSpPr>
        <dsp:cNvPr id="0" name=""/>
        <dsp:cNvSpPr/>
      </dsp:nvSpPr>
      <dsp:spPr>
        <a:xfrm>
          <a:off x="0" y="3492250"/>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B22EEA-46E6-4D74-A62D-09792A9A2FB3}">
      <dsp:nvSpPr>
        <dsp:cNvPr id="0" name=""/>
        <dsp:cNvSpPr/>
      </dsp:nvSpPr>
      <dsp:spPr>
        <a:xfrm>
          <a:off x="281355" y="3701523"/>
          <a:ext cx="511556" cy="5115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040321-2562-45D2-A995-E356125F05F8}">
      <dsp:nvSpPr>
        <dsp:cNvPr id="0" name=""/>
        <dsp:cNvSpPr/>
      </dsp:nvSpPr>
      <dsp:spPr>
        <a:xfrm>
          <a:off x="1074268" y="3492250"/>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666750">
            <a:lnSpc>
              <a:spcPct val="100000"/>
            </a:lnSpc>
            <a:spcBef>
              <a:spcPct val="0"/>
            </a:spcBef>
            <a:spcAft>
              <a:spcPct val="35000"/>
            </a:spcAft>
            <a:buNone/>
          </a:pPr>
          <a:r>
            <a:rPr lang="en-US" sz="1500" b="1" i="0" kern="1200"/>
            <a:t>Transparent Communication Hub: </a:t>
          </a:r>
          <a:r>
            <a:rPr lang="en-US" sz="1500" b="0" i="0" kern="1200"/>
            <a:t>Create a platform for students to openly communicate preferences and information.</a:t>
          </a:r>
          <a:endParaRPr lang="en-US" sz="1500" kern="1200"/>
        </a:p>
      </dsp:txBody>
      <dsp:txXfrm>
        <a:off x="1074268" y="3492250"/>
        <a:ext cx="5170996" cy="930102"/>
      </dsp:txXfrm>
    </dsp:sp>
    <dsp:sp modelId="{E54975B3-78A3-4905-87E3-37A59F8074D2}">
      <dsp:nvSpPr>
        <dsp:cNvPr id="0" name=""/>
        <dsp:cNvSpPr/>
      </dsp:nvSpPr>
      <dsp:spPr>
        <a:xfrm>
          <a:off x="0" y="4654878"/>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75C5D7-E62F-4C35-8F5E-CDE7F591963C}">
      <dsp:nvSpPr>
        <dsp:cNvPr id="0" name=""/>
        <dsp:cNvSpPr/>
      </dsp:nvSpPr>
      <dsp:spPr>
        <a:xfrm>
          <a:off x="281355" y="4864151"/>
          <a:ext cx="511556" cy="5115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5CDDC-909C-4383-982E-9EB237C21533}">
      <dsp:nvSpPr>
        <dsp:cNvPr id="0" name=""/>
        <dsp:cNvSpPr/>
      </dsp:nvSpPr>
      <dsp:spPr>
        <a:xfrm>
          <a:off x="1074268" y="4654878"/>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666750">
            <a:lnSpc>
              <a:spcPct val="100000"/>
            </a:lnSpc>
            <a:spcBef>
              <a:spcPct val="0"/>
            </a:spcBef>
            <a:spcAft>
              <a:spcPct val="35000"/>
            </a:spcAft>
            <a:buNone/>
          </a:pPr>
          <a:r>
            <a:rPr lang="en-US" sz="1500" b="1" i="0" kern="1200"/>
            <a:t>Security and Privacy Measures: </a:t>
          </a:r>
          <a:r>
            <a:rPr lang="en-US" sz="1500" b="0" i="0" kern="1200"/>
            <a:t>Implement robust security protocols to protect user data and maintain privacy.</a:t>
          </a:r>
          <a:endParaRPr lang="en-US" sz="1500" kern="1200"/>
        </a:p>
      </dsp:txBody>
      <dsp:txXfrm>
        <a:off x="1074268" y="4654878"/>
        <a:ext cx="5170996" cy="9301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C34B48-77F5-471C-9AFC-D9DA81AFB00A}">
      <dsp:nvSpPr>
        <dsp:cNvPr id="0" name=""/>
        <dsp:cNvSpPr/>
      </dsp:nvSpPr>
      <dsp:spPr>
        <a:xfrm>
          <a:off x="0" y="3382"/>
          <a:ext cx="7622754" cy="7205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82BEB0-25BE-4062-BED7-8E39136C14F4}">
      <dsp:nvSpPr>
        <dsp:cNvPr id="0" name=""/>
        <dsp:cNvSpPr/>
      </dsp:nvSpPr>
      <dsp:spPr>
        <a:xfrm>
          <a:off x="217971" y="165510"/>
          <a:ext cx="396311" cy="3963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5B0868-8D93-4C38-99FE-059E1B6A5585}">
      <dsp:nvSpPr>
        <dsp:cNvPr id="0" name=""/>
        <dsp:cNvSpPr/>
      </dsp:nvSpPr>
      <dsp:spPr>
        <a:xfrm>
          <a:off x="832253" y="3382"/>
          <a:ext cx="6790500" cy="720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60" tIns="76260" rIns="76260" bIns="76260" numCol="1" spcCol="1270" anchor="ctr" anchorCtr="0">
          <a:noAutofit/>
        </a:bodyPr>
        <a:lstStyle/>
        <a:p>
          <a:pPr marL="0" lvl="0" indent="0" algn="l" defTabSz="711200">
            <a:lnSpc>
              <a:spcPct val="100000"/>
            </a:lnSpc>
            <a:spcBef>
              <a:spcPct val="0"/>
            </a:spcBef>
            <a:spcAft>
              <a:spcPct val="35000"/>
            </a:spcAft>
            <a:buNone/>
          </a:pPr>
          <a:r>
            <a:rPr lang="en-US" sz="1600" b="1" i="0" kern="1200"/>
            <a:t>Intuitive Design: </a:t>
          </a:r>
          <a:r>
            <a:rPr lang="en-US" sz="1600" b="0" i="1" kern="1200"/>
            <a:t>The intuitive design and user-friendly interface made my housing search process incredibly straightforward</a:t>
          </a:r>
          <a:endParaRPr lang="en-US" sz="1600" kern="1200"/>
        </a:p>
      </dsp:txBody>
      <dsp:txXfrm>
        <a:off x="832253" y="3382"/>
        <a:ext cx="6790500" cy="720565"/>
      </dsp:txXfrm>
    </dsp:sp>
    <dsp:sp modelId="{561C0BDB-6445-4A88-9E80-AF30C631734E}">
      <dsp:nvSpPr>
        <dsp:cNvPr id="0" name=""/>
        <dsp:cNvSpPr/>
      </dsp:nvSpPr>
      <dsp:spPr>
        <a:xfrm>
          <a:off x="0" y="904090"/>
          <a:ext cx="7622754" cy="7205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6A3CB9-B157-49A3-9868-5779BD2B2A1A}">
      <dsp:nvSpPr>
        <dsp:cNvPr id="0" name=""/>
        <dsp:cNvSpPr/>
      </dsp:nvSpPr>
      <dsp:spPr>
        <a:xfrm>
          <a:off x="217971" y="1066217"/>
          <a:ext cx="396311" cy="3963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3939ED-8EDB-4442-845E-0EF7A9BF114B}">
      <dsp:nvSpPr>
        <dsp:cNvPr id="0" name=""/>
        <dsp:cNvSpPr/>
      </dsp:nvSpPr>
      <dsp:spPr>
        <a:xfrm>
          <a:off x="832253" y="904090"/>
          <a:ext cx="6790500" cy="720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60" tIns="76260" rIns="76260" bIns="76260" numCol="1" spcCol="1270" anchor="ctr" anchorCtr="0">
          <a:noAutofit/>
        </a:bodyPr>
        <a:lstStyle/>
        <a:p>
          <a:pPr marL="0" lvl="0" indent="0" algn="l" defTabSz="711200">
            <a:lnSpc>
              <a:spcPct val="100000"/>
            </a:lnSpc>
            <a:spcBef>
              <a:spcPct val="0"/>
            </a:spcBef>
            <a:spcAft>
              <a:spcPct val="35000"/>
            </a:spcAft>
            <a:buNone/>
          </a:pPr>
          <a:r>
            <a:rPr lang="en-US" sz="1600" b="1" i="0" kern="1200"/>
            <a:t>Effective Filtering System: </a:t>
          </a:r>
          <a:r>
            <a:rPr lang="en-US" sz="1600" b="0" i="1" kern="1200"/>
            <a:t>The filtering system and roommate-matching algorithm were a game-changer in finding the perfect housing options for me</a:t>
          </a:r>
          <a:endParaRPr lang="en-US" sz="1600" kern="1200"/>
        </a:p>
      </dsp:txBody>
      <dsp:txXfrm>
        <a:off x="832253" y="904090"/>
        <a:ext cx="6790500" cy="720565"/>
      </dsp:txXfrm>
    </dsp:sp>
    <dsp:sp modelId="{9C39B0F2-3906-487D-B99A-41B93A33F3EF}">
      <dsp:nvSpPr>
        <dsp:cNvPr id="0" name=""/>
        <dsp:cNvSpPr/>
      </dsp:nvSpPr>
      <dsp:spPr>
        <a:xfrm>
          <a:off x="0" y="1804797"/>
          <a:ext cx="7622754" cy="7205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B9EEC2-91DA-448F-9241-FEB50010B778}">
      <dsp:nvSpPr>
        <dsp:cNvPr id="0" name=""/>
        <dsp:cNvSpPr/>
      </dsp:nvSpPr>
      <dsp:spPr>
        <a:xfrm>
          <a:off x="217971" y="1966924"/>
          <a:ext cx="396311" cy="3963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141A6B-FDC3-43F2-A2CE-082D9BE2A76E}">
      <dsp:nvSpPr>
        <dsp:cNvPr id="0" name=""/>
        <dsp:cNvSpPr/>
      </dsp:nvSpPr>
      <dsp:spPr>
        <a:xfrm>
          <a:off x="832253" y="1804797"/>
          <a:ext cx="6790500" cy="720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60" tIns="76260" rIns="76260" bIns="76260" numCol="1" spcCol="1270" anchor="ctr" anchorCtr="0">
          <a:noAutofit/>
        </a:bodyPr>
        <a:lstStyle/>
        <a:p>
          <a:pPr marL="0" lvl="0" indent="0" algn="l" defTabSz="711200">
            <a:lnSpc>
              <a:spcPct val="100000"/>
            </a:lnSpc>
            <a:spcBef>
              <a:spcPct val="0"/>
            </a:spcBef>
            <a:spcAft>
              <a:spcPct val="35000"/>
            </a:spcAft>
            <a:buNone/>
          </a:pPr>
          <a:r>
            <a:rPr lang="en-US" sz="1600" b="1" i="0" kern="1200"/>
            <a:t>Interest in Growth:</a:t>
          </a:r>
          <a:r>
            <a:rPr lang="en-US" sz="1600" kern="1200"/>
            <a:t> </a:t>
          </a:r>
          <a:r>
            <a:rPr lang="en-US" sz="1600" b="0" i="1" kern="1200"/>
            <a:t>As a property owner, I'm excited about the potential expansion of SUStays and appreciate its adaptability to market needs. </a:t>
          </a:r>
          <a:endParaRPr lang="en-US" sz="1600" kern="1200"/>
        </a:p>
      </dsp:txBody>
      <dsp:txXfrm>
        <a:off x="832253" y="1804797"/>
        <a:ext cx="6790500" cy="720565"/>
      </dsp:txXfrm>
    </dsp:sp>
    <dsp:sp modelId="{46CD40E2-EBF6-4572-8AE3-55ADFE0D1AB8}">
      <dsp:nvSpPr>
        <dsp:cNvPr id="0" name=""/>
        <dsp:cNvSpPr/>
      </dsp:nvSpPr>
      <dsp:spPr>
        <a:xfrm>
          <a:off x="0" y="2705504"/>
          <a:ext cx="7622754" cy="7205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A90DA3-7879-4109-820F-D14996F612F4}">
      <dsp:nvSpPr>
        <dsp:cNvPr id="0" name=""/>
        <dsp:cNvSpPr/>
      </dsp:nvSpPr>
      <dsp:spPr>
        <a:xfrm>
          <a:off x="217971" y="2867631"/>
          <a:ext cx="396311" cy="3963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C389A4-816D-43C8-AAA8-6D18F89380E4}">
      <dsp:nvSpPr>
        <dsp:cNvPr id="0" name=""/>
        <dsp:cNvSpPr/>
      </dsp:nvSpPr>
      <dsp:spPr>
        <a:xfrm>
          <a:off x="832253" y="2705504"/>
          <a:ext cx="6790500" cy="720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60" tIns="76260" rIns="76260" bIns="76260" numCol="1" spcCol="1270" anchor="ctr" anchorCtr="0">
          <a:noAutofit/>
        </a:bodyPr>
        <a:lstStyle/>
        <a:p>
          <a:pPr marL="0" lvl="0" indent="0" algn="l" defTabSz="711200">
            <a:lnSpc>
              <a:spcPct val="100000"/>
            </a:lnSpc>
            <a:spcBef>
              <a:spcPct val="0"/>
            </a:spcBef>
            <a:spcAft>
              <a:spcPct val="35000"/>
            </a:spcAft>
            <a:buNone/>
          </a:pPr>
          <a:r>
            <a:rPr lang="en-US" sz="1600" b="1" i="0" kern="1200"/>
            <a:t>Adaptability Appreciation:</a:t>
          </a:r>
          <a:r>
            <a:rPr lang="en-US" sz="1600" kern="1200"/>
            <a:t> </a:t>
          </a:r>
          <a:r>
            <a:rPr lang="en-US" sz="1600" b="0" i="1" kern="1200"/>
            <a:t>"SUStays' adaptability is impressive and makes it stand out from other platforms. </a:t>
          </a:r>
          <a:endParaRPr lang="en-US" sz="1600" kern="1200"/>
        </a:p>
      </dsp:txBody>
      <dsp:txXfrm>
        <a:off x="832253" y="2705504"/>
        <a:ext cx="6790500" cy="720565"/>
      </dsp:txXfrm>
    </dsp:sp>
    <dsp:sp modelId="{F4CB493D-4019-4E4A-88DB-CB1B1E17285D}">
      <dsp:nvSpPr>
        <dsp:cNvPr id="0" name=""/>
        <dsp:cNvSpPr/>
      </dsp:nvSpPr>
      <dsp:spPr>
        <a:xfrm>
          <a:off x="0" y="3606211"/>
          <a:ext cx="7622754" cy="7205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0E5457-CD6E-44FD-ABB8-1F5B03D68650}">
      <dsp:nvSpPr>
        <dsp:cNvPr id="0" name=""/>
        <dsp:cNvSpPr/>
      </dsp:nvSpPr>
      <dsp:spPr>
        <a:xfrm>
          <a:off x="217971" y="3768338"/>
          <a:ext cx="396311" cy="39631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5803D-BA6A-416C-BAF4-EA92D00E58F1}">
      <dsp:nvSpPr>
        <dsp:cNvPr id="0" name=""/>
        <dsp:cNvSpPr/>
      </dsp:nvSpPr>
      <dsp:spPr>
        <a:xfrm>
          <a:off x="832253" y="3606211"/>
          <a:ext cx="6790500" cy="720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60" tIns="76260" rIns="76260" bIns="76260" numCol="1" spcCol="1270" anchor="ctr" anchorCtr="0">
          <a:noAutofit/>
        </a:bodyPr>
        <a:lstStyle/>
        <a:p>
          <a:pPr marL="0" lvl="0" indent="0" algn="l" defTabSz="711200">
            <a:lnSpc>
              <a:spcPct val="100000"/>
            </a:lnSpc>
            <a:spcBef>
              <a:spcPct val="0"/>
            </a:spcBef>
            <a:spcAft>
              <a:spcPct val="35000"/>
            </a:spcAft>
            <a:buNone/>
          </a:pPr>
          <a:r>
            <a:rPr lang="en-US" sz="1600" b="1" i="0" kern="1200"/>
            <a:t>Proactive Technical Support:</a:t>
          </a:r>
          <a:r>
            <a:rPr lang="en-US" sz="1600" b="0" i="1" kern="1200"/>
            <a:t>The platform's feature for addressing technical issues promptly is a major plus. It shows they value user experience.</a:t>
          </a:r>
          <a:endParaRPr lang="en-US" sz="1600" kern="1200"/>
        </a:p>
      </dsp:txBody>
      <dsp:txXfrm>
        <a:off x="832253" y="3606211"/>
        <a:ext cx="6790500" cy="7205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3D25D-661E-DD4E-8071-BD3267066B67}">
      <dsp:nvSpPr>
        <dsp:cNvPr id="0" name=""/>
        <dsp:cNvSpPr/>
      </dsp:nvSpPr>
      <dsp:spPr>
        <a:xfrm rot="5400000">
          <a:off x="4248634" y="-1750800"/>
          <a:ext cx="633161" cy="4296673"/>
        </a:xfrm>
        <a:prstGeom prst="round2Same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b="0" i="0" kern="1200"/>
            <a:t>The testing phase involved a thorough examination of SUStays' algorithms, functionality, security features, and user interface.</a:t>
          </a:r>
        </a:p>
      </dsp:txBody>
      <dsp:txXfrm rot="-5400000">
        <a:off x="2416878" y="111864"/>
        <a:ext cx="4265765" cy="571345"/>
      </dsp:txXfrm>
    </dsp:sp>
    <dsp:sp modelId="{F94FED71-C21F-CE46-AE91-44084291DA47}">
      <dsp:nvSpPr>
        <dsp:cNvPr id="0" name=""/>
        <dsp:cNvSpPr/>
      </dsp:nvSpPr>
      <dsp:spPr>
        <a:xfrm>
          <a:off x="0" y="1810"/>
          <a:ext cx="2416878" cy="79145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defRPr b="1"/>
          </a:pPr>
          <a:r>
            <a:rPr lang="en-US" sz="2100" b="1" i="0" kern="1200"/>
            <a:t>Comprehensive Examination:</a:t>
          </a:r>
          <a:endParaRPr lang="en-US" sz="2100" kern="1200"/>
        </a:p>
      </dsp:txBody>
      <dsp:txXfrm>
        <a:off x="38636" y="40446"/>
        <a:ext cx="2339606" cy="714180"/>
      </dsp:txXfrm>
    </dsp:sp>
    <dsp:sp modelId="{D37F968A-4F64-5749-975B-D5E8E644BDFD}">
      <dsp:nvSpPr>
        <dsp:cNvPr id="0" name=""/>
        <dsp:cNvSpPr/>
      </dsp:nvSpPr>
      <dsp:spPr>
        <a:xfrm rot="5400000">
          <a:off x="4248634" y="-919775"/>
          <a:ext cx="633161" cy="4296673"/>
        </a:xfrm>
        <a:prstGeom prst="round2Same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b="0" i="0" kern="1200"/>
            <a:t>Multiple rounds of testing simulated diverse scenarios to ensure SUStays could handle a wide range of student housing situations and user interactions reliably.</a:t>
          </a:r>
        </a:p>
      </dsp:txBody>
      <dsp:txXfrm rot="-5400000">
        <a:off x="2416878" y="942889"/>
        <a:ext cx="4265765" cy="571345"/>
      </dsp:txXfrm>
    </dsp:sp>
    <dsp:sp modelId="{A05371C8-7389-104A-980D-04C6A5321516}">
      <dsp:nvSpPr>
        <dsp:cNvPr id="0" name=""/>
        <dsp:cNvSpPr/>
      </dsp:nvSpPr>
      <dsp:spPr>
        <a:xfrm>
          <a:off x="0" y="832835"/>
          <a:ext cx="2416878" cy="79145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defRPr b="1"/>
          </a:pPr>
          <a:r>
            <a:rPr lang="en-US" sz="2100" b="1" i="0" kern="1200"/>
            <a:t>Scenario Simulation:</a:t>
          </a:r>
          <a:endParaRPr lang="en-US" sz="2100" b="0" i="0" kern="1200"/>
        </a:p>
      </dsp:txBody>
      <dsp:txXfrm>
        <a:off x="38636" y="871471"/>
        <a:ext cx="2339606" cy="714180"/>
      </dsp:txXfrm>
    </dsp:sp>
    <dsp:sp modelId="{D80406CC-F369-3645-ADCC-7163DE379F86}">
      <dsp:nvSpPr>
        <dsp:cNvPr id="0" name=""/>
        <dsp:cNvSpPr/>
      </dsp:nvSpPr>
      <dsp:spPr>
        <a:xfrm rot="5400000">
          <a:off x="4248634" y="-88750"/>
          <a:ext cx="633161" cy="4296673"/>
        </a:xfrm>
        <a:prstGeom prst="round2Same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b="0" i="0" kern="1200"/>
            <a:t>Both manual and automated testing were employed to identify and address bugs, errors, and other issues that could impact the system's performance.</a:t>
          </a:r>
        </a:p>
      </dsp:txBody>
      <dsp:txXfrm rot="-5400000">
        <a:off x="2416878" y="1773914"/>
        <a:ext cx="4265765" cy="571345"/>
      </dsp:txXfrm>
    </dsp:sp>
    <dsp:sp modelId="{401F1C94-ABA7-C649-8DA7-064D64BAA945}">
      <dsp:nvSpPr>
        <dsp:cNvPr id="0" name=""/>
        <dsp:cNvSpPr/>
      </dsp:nvSpPr>
      <dsp:spPr>
        <a:xfrm>
          <a:off x="0" y="1663859"/>
          <a:ext cx="2416878" cy="79145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defRPr b="1"/>
          </a:pPr>
          <a:r>
            <a:rPr lang="en-US" sz="2100" b="1" i="0" kern="1200"/>
            <a:t>Manual and Automated Testing:</a:t>
          </a:r>
          <a:endParaRPr lang="en-US" sz="2100" b="0" i="0" kern="1200"/>
        </a:p>
      </dsp:txBody>
      <dsp:txXfrm>
        <a:off x="38636" y="1702495"/>
        <a:ext cx="2339606" cy="714180"/>
      </dsp:txXfrm>
    </dsp:sp>
    <dsp:sp modelId="{E135240F-F148-2049-855D-1DC5A51A0942}">
      <dsp:nvSpPr>
        <dsp:cNvPr id="0" name=""/>
        <dsp:cNvSpPr/>
      </dsp:nvSpPr>
      <dsp:spPr>
        <a:xfrm rot="5400000">
          <a:off x="4248634" y="742274"/>
          <a:ext cx="633161" cy="4296673"/>
        </a:xfrm>
        <a:prstGeom prst="round2Same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b="0" i="0" kern="1200"/>
            <a:t>Extensive load testing assessed SUStays' capability to manage large volumes of housing applications and data.</a:t>
          </a:r>
        </a:p>
        <a:p>
          <a:pPr marL="57150" lvl="1" indent="-57150" algn="l" defTabSz="400050">
            <a:lnSpc>
              <a:spcPct val="90000"/>
            </a:lnSpc>
            <a:spcBef>
              <a:spcPct val="0"/>
            </a:spcBef>
            <a:spcAft>
              <a:spcPct val="15000"/>
            </a:spcAft>
            <a:buChar char="•"/>
          </a:pPr>
          <a:r>
            <a:rPr lang="en-US" sz="900" b="0" i="0" kern="1200"/>
            <a:t>Ensured the platform's scalability to meet the demands of a growing user base.</a:t>
          </a:r>
        </a:p>
      </dsp:txBody>
      <dsp:txXfrm rot="-5400000">
        <a:off x="2416878" y="2604938"/>
        <a:ext cx="4265765" cy="571345"/>
      </dsp:txXfrm>
    </dsp:sp>
    <dsp:sp modelId="{C3991DAA-C9D8-9842-BE62-3E2C58C7F374}">
      <dsp:nvSpPr>
        <dsp:cNvPr id="0" name=""/>
        <dsp:cNvSpPr/>
      </dsp:nvSpPr>
      <dsp:spPr>
        <a:xfrm>
          <a:off x="0" y="2494884"/>
          <a:ext cx="2416878" cy="79145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defRPr b="1"/>
          </a:pPr>
          <a:r>
            <a:rPr lang="en-US" sz="2100" b="1" i="0" kern="1200"/>
            <a:t>Load Testing for Scalability:</a:t>
          </a:r>
          <a:endParaRPr lang="en-US" sz="2100" b="0" i="0" kern="1200"/>
        </a:p>
      </dsp:txBody>
      <dsp:txXfrm>
        <a:off x="38636" y="2533520"/>
        <a:ext cx="2339606" cy="714180"/>
      </dsp:txXfrm>
    </dsp:sp>
    <dsp:sp modelId="{07DA01B4-71E4-3142-8B05-8C0D0106D34E}">
      <dsp:nvSpPr>
        <dsp:cNvPr id="0" name=""/>
        <dsp:cNvSpPr/>
      </dsp:nvSpPr>
      <dsp:spPr>
        <a:xfrm rot="5400000">
          <a:off x="4248634" y="1573299"/>
          <a:ext cx="633161" cy="4296673"/>
        </a:xfrm>
        <a:prstGeom prst="round2Same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b="0" i="0" kern="1200"/>
            <a:t>Collaboration with beta users during the testing phase allowed for gathering valuable feedback.</a:t>
          </a:r>
        </a:p>
        <a:p>
          <a:pPr marL="57150" lvl="1" indent="-57150" algn="l" defTabSz="400050">
            <a:lnSpc>
              <a:spcPct val="90000"/>
            </a:lnSpc>
            <a:spcBef>
              <a:spcPct val="0"/>
            </a:spcBef>
            <a:spcAft>
              <a:spcPct val="15000"/>
            </a:spcAft>
            <a:buChar char="•"/>
          </a:pPr>
          <a:r>
            <a:rPr lang="en-US" sz="900" b="0" i="0" kern="1200"/>
            <a:t>Feedback was instrumental in making improvements to the system before the official launch.</a:t>
          </a:r>
        </a:p>
      </dsp:txBody>
      <dsp:txXfrm rot="-5400000">
        <a:off x="2416878" y="3435963"/>
        <a:ext cx="4265765" cy="571345"/>
      </dsp:txXfrm>
    </dsp:sp>
    <dsp:sp modelId="{C39F3299-5102-D44F-87F0-5F2143666700}">
      <dsp:nvSpPr>
        <dsp:cNvPr id="0" name=""/>
        <dsp:cNvSpPr/>
      </dsp:nvSpPr>
      <dsp:spPr>
        <a:xfrm>
          <a:off x="0" y="3325909"/>
          <a:ext cx="2416878" cy="79145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defRPr b="1"/>
          </a:pPr>
          <a:r>
            <a:rPr lang="en-US" sz="2100" b="1" i="0" kern="1200"/>
            <a:t>User Feedback Integration:</a:t>
          </a:r>
          <a:endParaRPr lang="en-US" sz="2100" b="0" i="0" kern="1200"/>
        </a:p>
      </dsp:txBody>
      <dsp:txXfrm>
        <a:off x="38636" y="3364545"/>
        <a:ext cx="2339606" cy="71418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11/29/23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11/29/23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11/29/23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3.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svg"/><Relationship Id="rId7" Type="http://schemas.openxmlformats.org/officeDocument/2006/relationships/diagramColors" Target="../diagrams/colors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2729" y="640080"/>
            <a:ext cx="4429073" cy="3566160"/>
          </a:xfrm>
        </p:spPr>
        <p:txBody>
          <a:bodyPr anchor="b">
            <a:normAutofit/>
          </a:bodyPr>
          <a:lstStyle/>
          <a:p>
            <a:pPr algn="l"/>
            <a:r>
              <a:rPr lang="en-US" sz="3800" b="1" dirty="0" err="1">
                <a:latin typeface="ArialMT"/>
              </a:rPr>
              <a:t>SUStays</a:t>
            </a:r>
            <a:br>
              <a:rPr lang="en-US" sz="3800" dirty="0">
                <a:latin typeface="ArialMT"/>
              </a:rPr>
            </a:br>
            <a:r>
              <a:rPr lang="en-US" sz="2400" dirty="0">
                <a:latin typeface="ArialMT"/>
              </a:rPr>
              <a:t> a comprehensive platform for student housing</a:t>
            </a:r>
            <a:r>
              <a:rPr lang="en-US" sz="3800" dirty="0">
                <a:latin typeface="ArialMT"/>
              </a:rPr>
              <a:t> </a:t>
            </a:r>
            <a:endParaRPr lang="en-US" sz="3800" dirty="0"/>
          </a:p>
        </p:txBody>
      </p:sp>
      <p:sp>
        <p:nvSpPr>
          <p:cNvPr id="3" name="Subtitle 2"/>
          <p:cNvSpPr>
            <a:spLocks noGrp="1"/>
          </p:cNvSpPr>
          <p:nvPr>
            <p:ph type="subTitle" idx="1"/>
          </p:nvPr>
        </p:nvSpPr>
        <p:spPr>
          <a:xfrm>
            <a:off x="890339" y="4636008"/>
            <a:ext cx="3595469" cy="1263706"/>
          </a:xfrm>
        </p:spPr>
        <p:txBody>
          <a:bodyPr vert="horz" lIns="91440" tIns="45720" rIns="91440" bIns="45720" rtlCol="0" anchor="t">
            <a:noAutofit/>
          </a:bodyPr>
          <a:lstStyle/>
          <a:p>
            <a:pPr algn="l"/>
            <a:r>
              <a:rPr lang="en-US" sz="2000" dirty="0">
                <a:cs typeface="Calibri"/>
              </a:rPr>
              <a:t>-SIDDHARTH ASATI</a:t>
            </a:r>
          </a:p>
          <a:p>
            <a:pPr algn="l"/>
            <a:r>
              <a:rPr lang="en-US" sz="2000" dirty="0">
                <a:cs typeface="Calibri"/>
              </a:rPr>
              <a:t>-</a:t>
            </a:r>
            <a:r>
              <a:rPr lang="en-US" sz="2000" dirty="0">
                <a:ea typeface="+mn-lt"/>
                <a:cs typeface="+mn-lt"/>
              </a:rPr>
              <a:t>SAMPADA REGMI</a:t>
            </a:r>
          </a:p>
          <a:p>
            <a:pPr algn="l"/>
            <a:r>
              <a:rPr lang="en-US" sz="2000" dirty="0">
                <a:cs typeface="Calibri"/>
              </a:rPr>
              <a:t>-VRUSHALI LAD</a:t>
            </a:r>
          </a:p>
          <a:p>
            <a:pPr algn="l"/>
            <a:r>
              <a:rPr lang="en-US" sz="2000" dirty="0">
                <a:cs typeface="Calibri"/>
              </a:rPr>
              <a:t>-INDRANEEL MILIND TIRMARE</a:t>
            </a:r>
          </a:p>
          <a:p>
            <a:pPr algn="l"/>
            <a:endParaRPr lang="en-US" sz="1000" dirty="0">
              <a:ea typeface="+mn-lt"/>
              <a:cs typeface="+mn-lt"/>
            </a:endParaRPr>
          </a:p>
          <a:p>
            <a:pPr algn="l"/>
            <a:endParaRPr lang="en-US" dirty="0"/>
          </a:p>
          <a:p>
            <a:pPr algn="l"/>
            <a:endParaRPr lang="en-US" dirty="0"/>
          </a:p>
          <a:p>
            <a:pPr algn="l"/>
            <a:endParaRPr lang="en-US" dirty="0"/>
          </a:p>
          <a:p>
            <a:pPr algn="l"/>
            <a:br>
              <a:rPr lang="en-US" dirty="0"/>
            </a:br>
            <a:endParaRPr lang="en-US" dirty="0"/>
          </a:p>
          <a:p>
            <a:pPr algn="l"/>
            <a:endParaRPr lang="en-US" sz="2000" dirty="0">
              <a:cs typeface="Calibri"/>
            </a:endParaRPr>
          </a:p>
        </p:txBody>
      </p:sp>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ascot wearing a hat and holding up his fingers&#10;&#10;Description automatically generated">
            <a:extLst>
              <a:ext uri="{FF2B5EF4-FFF2-40B4-BE49-F238E27FC236}">
                <a16:creationId xmlns:a16="http://schemas.microsoft.com/office/drawing/2014/main" id="{FA6CEAEB-9F87-9652-FE3E-E38F04985DF9}"/>
              </a:ext>
            </a:extLst>
          </p:cNvPr>
          <p:cNvPicPr>
            <a:picLocks noChangeAspect="1"/>
          </p:cNvPicPr>
          <p:nvPr/>
        </p:nvPicPr>
        <p:blipFill rotWithShape="1">
          <a:blip r:embed="rId2"/>
          <a:srcRect t="12016" r="2" b="2"/>
          <a:stretch/>
        </p:blipFill>
        <p:spPr>
          <a:xfrm>
            <a:off x="5515702" y="120010"/>
            <a:ext cx="6632775" cy="661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29C3D70D-D6ED-53B2-9C3B-D6B21E5D08FA}"/>
              </a:ext>
            </a:extLst>
          </p:cNvPr>
          <p:cNvSpPr txBox="1"/>
          <p:nvPr/>
        </p:nvSpPr>
        <p:spPr>
          <a:xfrm>
            <a:off x="442729" y="2238494"/>
            <a:ext cx="1708879" cy="369332"/>
          </a:xfrm>
          <a:prstGeom prst="rect">
            <a:avLst/>
          </a:prstGeom>
          <a:noFill/>
        </p:spPr>
        <p:txBody>
          <a:bodyPr wrap="square" rtlCol="0">
            <a:spAutoFit/>
          </a:bodyPr>
          <a:lstStyle/>
          <a:p>
            <a:r>
              <a:rPr lang="en-US" sz="1800" b="1" dirty="0">
                <a:cs typeface="Calibri Light"/>
              </a:rPr>
              <a:t>Group 5</a:t>
            </a:r>
            <a:endParaRPr lang="en-US" b="1"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B2BA90-E102-EA22-E3EA-2754C58CC1A9}"/>
              </a:ext>
            </a:extLst>
          </p:cNvPr>
          <p:cNvSpPr>
            <a:spLocks noGrp="1"/>
          </p:cNvSpPr>
          <p:nvPr>
            <p:ph type="title"/>
          </p:nvPr>
        </p:nvSpPr>
        <p:spPr>
          <a:xfrm>
            <a:off x="8643193" y="489507"/>
            <a:ext cx="3091607" cy="1655483"/>
          </a:xfrm>
        </p:spPr>
        <p:txBody>
          <a:bodyPr anchor="b">
            <a:normAutofit/>
          </a:bodyPr>
          <a:lstStyle/>
          <a:p>
            <a:r>
              <a:rPr lang="en-US" sz="3600" b="1" dirty="0">
                <a:ea typeface="+mj-lt"/>
                <a:cs typeface="+mj-lt"/>
              </a:rPr>
              <a:t>Level-0 DFD</a:t>
            </a:r>
            <a:endParaRPr lang="en-US" sz="3600" dirty="0">
              <a:cs typeface="Calibri Light"/>
            </a:endParaRPr>
          </a:p>
          <a:p>
            <a:endParaRPr lang="en-US" sz="4000">
              <a:cs typeface="Calibri Light"/>
            </a:endParaRPr>
          </a:p>
        </p:txBody>
      </p:sp>
      <p:pic>
        <p:nvPicPr>
          <p:cNvPr id="4" name="Content Placeholder 3" descr="A diagram of a student&#10;&#10;Description automatically generated">
            <a:extLst>
              <a:ext uri="{FF2B5EF4-FFF2-40B4-BE49-F238E27FC236}">
                <a16:creationId xmlns:a16="http://schemas.microsoft.com/office/drawing/2014/main" id="{F3FC83AF-99C0-01E6-EE28-7DDF566FD4DC}"/>
              </a:ext>
            </a:extLst>
          </p:cNvPr>
          <p:cNvPicPr>
            <a:picLocks noChangeAspect="1"/>
          </p:cNvPicPr>
          <p:nvPr/>
        </p:nvPicPr>
        <p:blipFill rotWithShape="1">
          <a:blip r:embed="rId2"/>
          <a:srcRect r="-1" b="5992"/>
          <a:stretch/>
        </p:blipFill>
        <p:spPr>
          <a:xfrm>
            <a:off x="20" y="431"/>
            <a:ext cx="8115280" cy="6408311"/>
          </a:xfrm>
          <a:prstGeom prst="rect">
            <a:avLst/>
          </a:prstGeom>
        </p:spPr>
      </p:pic>
      <p:sp>
        <p:nvSpPr>
          <p:cNvPr id="13" name="Rectangle 1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389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776470-EB28-D87D-5ABA-6BC493D0B345}"/>
              </a:ext>
            </a:extLst>
          </p:cNvPr>
          <p:cNvSpPr>
            <a:spLocks noGrp="1"/>
          </p:cNvSpPr>
          <p:nvPr>
            <p:ph type="title"/>
          </p:nvPr>
        </p:nvSpPr>
        <p:spPr>
          <a:xfrm>
            <a:off x="79847" y="639520"/>
            <a:ext cx="3313339" cy="1719072"/>
          </a:xfrm>
        </p:spPr>
        <p:txBody>
          <a:bodyPr anchor="b">
            <a:normAutofit/>
          </a:bodyPr>
          <a:lstStyle/>
          <a:p>
            <a:r>
              <a:rPr lang="en-US" sz="3200" b="1" dirty="0">
                <a:cs typeface="Calibri Light"/>
              </a:rPr>
              <a:t>ER -DIAGRAM</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iagram of a student profile entity&#10;&#10;Description automatically generated">
            <a:extLst>
              <a:ext uri="{FF2B5EF4-FFF2-40B4-BE49-F238E27FC236}">
                <a16:creationId xmlns:a16="http://schemas.microsoft.com/office/drawing/2014/main" id="{83F1DE61-0D5D-B6C6-9E2E-86506CAE6EDE}"/>
              </a:ext>
            </a:extLst>
          </p:cNvPr>
          <p:cNvPicPr>
            <a:picLocks noChangeAspect="1"/>
          </p:cNvPicPr>
          <p:nvPr/>
        </p:nvPicPr>
        <p:blipFill>
          <a:blip r:embed="rId2"/>
          <a:stretch>
            <a:fillRect/>
          </a:stretch>
        </p:blipFill>
        <p:spPr>
          <a:xfrm>
            <a:off x="3885491" y="680649"/>
            <a:ext cx="8148773" cy="5768844"/>
          </a:xfrm>
          <a:prstGeom prst="rect">
            <a:avLst/>
          </a:prstGeom>
        </p:spPr>
      </p:pic>
    </p:spTree>
    <p:extLst>
      <p:ext uri="{BB962C8B-B14F-4D97-AF65-F5344CB8AC3E}">
        <p14:creationId xmlns:p14="http://schemas.microsoft.com/office/powerpoint/2010/main" val="2888448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41E375-413D-8D8D-0412-DB12B09BD0D1}"/>
              </a:ext>
            </a:extLst>
          </p:cNvPr>
          <p:cNvSpPr>
            <a:spLocks noGrp="1"/>
          </p:cNvSpPr>
          <p:nvPr>
            <p:ph type="title"/>
          </p:nvPr>
        </p:nvSpPr>
        <p:spPr>
          <a:xfrm>
            <a:off x="315145" y="76064"/>
            <a:ext cx="8154945" cy="1301514"/>
          </a:xfrm>
        </p:spPr>
        <p:txBody>
          <a:bodyPr anchor="b">
            <a:normAutofit/>
          </a:bodyPr>
          <a:lstStyle/>
          <a:p>
            <a:r>
              <a:rPr lang="en-US" sz="2800" b="1" dirty="0">
                <a:ea typeface="+mj-lt"/>
                <a:cs typeface="+mj-lt"/>
              </a:rPr>
              <a:t>Feedback from users</a:t>
            </a:r>
            <a:endParaRPr lang="en-US" sz="2800" dirty="0">
              <a:cs typeface="Calibri Light"/>
            </a:endParaRPr>
          </a:p>
          <a:p>
            <a:endParaRPr lang="en-US" sz="4000">
              <a:cs typeface="Calibri Light"/>
            </a:endParaRPr>
          </a:p>
        </p:txBody>
      </p:sp>
      <p:graphicFrame>
        <p:nvGraphicFramePr>
          <p:cNvPr id="24" name="Content Placeholder 2">
            <a:extLst>
              <a:ext uri="{FF2B5EF4-FFF2-40B4-BE49-F238E27FC236}">
                <a16:creationId xmlns:a16="http://schemas.microsoft.com/office/drawing/2014/main" id="{14CA323F-425D-71C7-E3D5-CC7CAC17F23E}"/>
              </a:ext>
            </a:extLst>
          </p:cNvPr>
          <p:cNvGraphicFramePr>
            <a:graphicFrameLocks noGrp="1"/>
          </p:cNvGraphicFramePr>
          <p:nvPr>
            <p:ph idx="1"/>
          </p:nvPr>
        </p:nvGraphicFramePr>
        <p:xfrm>
          <a:off x="496574" y="1456202"/>
          <a:ext cx="7622754" cy="4330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Light bulb on yellow background with sketched light beams and cord">
            <a:extLst>
              <a:ext uri="{FF2B5EF4-FFF2-40B4-BE49-F238E27FC236}">
                <a16:creationId xmlns:a16="http://schemas.microsoft.com/office/drawing/2014/main" id="{A6FDAE6B-F4B4-5191-34EC-37799972102F}"/>
              </a:ext>
            </a:extLst>
          </p:cNvPr>
          <p:cNvPicPr>
            <a:picLocks noChangeAspect="1"/>
          </p:cNvPicPr>
          <p:nvPr/>
        </p:nvPicPr>
        <p:blipFill rotWithShape="1">
          <a:blip r:embed="rId7"/>
          <a:srcRect l="43789" r="1464" b="3"/>
          <a:stretch/>
        </p:blipFill>
        <p:spPr>
          <a:xfrm>
            <a:off x="8428887" y="1375377"/>
            <a:ext cx="3456748" cy="3890812"/>
          </a:xfrm>
          <a:prstGeom prst="rect">
            <a:avLst/>
          </a:prstGeom>
        </p:spPr>
      </p:pic>
      <p:sp>
        <p:nvSpPr>
          <p:cNvPr id="22" name="Rectangle 21">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216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4F851B-3187-DAA0-A5DD-B3696E052AD0}"/>
              </a:ext>
            </a:extLst>
          </p:cNvPr>
          <p:cNvSpPr>
            <a:spLocks noGrp="1"/>
          </p:cNvSpPr>
          <p:nvPr>
            <p:ph type="title"/>
          </p:nvPr>
        </p:nvSpPr>
        <p:spPr>
          <a:xfrm>
            <a:off x="572493" y="238539"/>
            <a:ext cx="11018520" cy="1434415"/>
          </a:xfrm>
        </p:spPr>
        <p:txBody>
          <a:bodyPr anchor="b">
            <a:normAutofit/>
          </a:bodyPr>
          <a:lstStyle/>
          <a:p>
            <a:r>
              <a:rPr lang="en-US" sz="5400">
                <a:cs typeface="Calibri Light"/>
              </a:rPr>
              <a:t>Testing</a:t>
            </a:r>
            <a:endParaRPr lang="en-US" sz="5400"/>
          </a:p>
        </p:txBody>
      </p:sp>
      <p:sp>
        <p:nvSpPr>
          <p:cNvPr id="5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BFC5442-BFA0-EE33-6B28-492337616A6C}"/>
              </a:ext>
            </a:extLst>
          </p:cNvPr>
          <p:cNvPicPr>
            <a:picLocks noChangeAspect="1"/>
          </p:cNvPicPr>
          <p:nvPr/>
        </p:nvPicPr>
        <p:blipFill rotWithShape="1">
          <a:blip r:embed="rId2"/>
          <a:srcRect l="15179" r="13632" b="3"/>
          <a:stretch/>
        </p:blipFill>
        <p:spPr>
          <a:xfrm>
            <a:off x="7649949" y="2082646"/>
            <a:ext cx="3895344" cy="4048989"/>
          </a:xfrm>
          <a:prstGeom prst="rect">
            <a:avLst/>
          </a:prstGeom>
        </p:spPr>
      </p:pic>
      <p:graphicFrame>
        <p:nvGraphicFramePr>
          <p:cNvPr id="25" name="Content Placeholder 2">
            <a:extLst>
              <a:ext uri="{FF2B5EF4-FFF2-40B4-BE49-F238E27FC236}">
                <a16:creationId xmlns:a16="http://schemas.microsoft.com/office/drawing/2014/main" id="{C3E83554-DFA3-65DA-8901-F248F5BB830E}"/>
              </a:ext>
            </a:extLst>
          </p:cNvPr>
          <p:cNvGraphicFramePr>
            <a:graphicFrameLocks noGrp="1"/>
          </p:cNvGraphicFramePr>
          <p:nvPr>
            <p:ph idx="1"/>
            <p:extLst>
              <p:ext uri="{D42A27DB-BD31-4B8C-83A1-F6EECF244321}">
                <p14:modId xmlns:p14="http://schemas.microsoft.com/office/powerpoint/2010/main" val="1536814996"/>
              </p:ext>
            </p:extLst>
          </p:nvPr>
        </p:nvGraphicFramePr>
        <p:xfrm>
          <a:off x="572493" y="2071316"/>
          <a:ext cx="6713552" cy="41191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566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65B89-0B5C-3DD1-B88C-B06FCFFEEEA8}"/>
              </a:ext>
            </a:extLst>
          </p:cNvPr>
          <p:cNvSpPr>
            <a:spLocks noGrp="1"/>
          </p:cNvSpPr>
          <p:nvPr>
            <p:ph type="title"/>
          </p:nvPr>
        </p:nvSpPr>
        <p:spPr>
          <a:xfrm>
            <a:off x="4344465" y="66719"/>
            <a:ext cx="3002174" cy="664809"/>
          </a:xfrm>
        </p:spPr>
        <p:txBody>
          <a:bodyPr>
            <a:normAutofit/>
          </a:bodyPr>
          <a:lstStyle/>
          <a:p>
            <a:r>
              <a:rPr lang="en-US" sz="2800" dirty="0">
                <a:latin typeface="Arial"/>
                <a:ea typeface="Calibri Light"/>
                <a:cs typeface="Calibri Light"/>
              </a:rPr>
              <a:t>Implementation</a:t>
            </a:r>
            <a:endParaRPr lang="en-US" sz="2800" b="1">
              <a:latin typeface="Arial"/>
              <a:ea typeface="Calibri Light"/>
              <a:cs typeface="Calibri Light"/>
            </a:endParaRPr>
          </a:p>
        </p:txBody>
      </p:sp>
      <p:pic>
        <p:nvPicPr>
          <p:cNvPr id="4" name="Picture 3" descr="A cellphone with a person wearing a mascot&#10;&#10;Description automatically generated">
            <a:extLst>
              <a:ext uri="{FF2B5EF4-FFF2-40B4-BE49-F238E27FC236}">
                <a16:creationId xmlns:a16="http://schemas.microsoft.com/office/drawing/2014/main" id="{1886D3B2-13B8-8E5B-2EEF-084B6AB73DB6}"/>
              </a:ext>
            </a:extLst>
          </p:cNvPr>
          <p:cNvPicPr>
            <a:picLocks noChangeAspect="1"/>
          </p:cNvPicPr>
          <p:nvPr/>
        </p:nvPicPr>
        <p:blipFill>
          <a:blip r:embed="rId2"/>
          <a:stretch>
            <a:fillRect/>
          </a:stretch>
        </p:blipFill>
        <p:spPr>
          <a:xfrm>
            <a:off x="368433" y="1218577"/>
            <a:ext cx="2555247" cy="5052241"/>
          </a:xfrm>
          <a:prstGeom prst="rect">
            <a:avLst/>
          </a:prstGeom>
        </p:spPr>
      </p:pic>
      <p:pic>
        <p:nvPicPr>
          <p:cNvPr id="3" name="Picture 2">
            <a:extLst>
              <a:ext uri="{FF2B5EF4-FFF2-40B4-BE49-F238E27FC236}">
                <a16:creationId xmlns:a16="http://schemas.microsoft.com/office/drawing/2014/main" id="{4B31A8D6-E75C-45C4-F59E-755BB022E0D8}"/>
              </a:ext>
            </a:extLst>
          </p:cNvPr>
          <p:cNvPicPr>
            <a:picLocks noChangeAspect="1"/>
          </p:cNvPicPr>
          <p:nvPr/>
        </p:nvPicPr>
        <p:blipFill>
          <a:blip r:embed="rId3"/>
          <a:stretch>
            <a:fillRect/>
          </a:stretch>
        </p:blipFill>
        <p:spPr>
          <a:xfrm>
            <a:off x="3283662" y="1161420"/>
            <a:ext cx="2659620" cy="5177916"/>
          </a:xfrm>
          <a:prstGeom prst="rect">
            <a:avLst/>
          </a:prstGeom>
        </p:spPr>
      </p:pic>
      <p:pic>
        <p:nvPicPr>
          <p:cNvPr id="5" name="Picture 4" descr="A screen shot of a phone&#10;&#10;Description automatically generated">
            <a:extLst>
              <a:ext uri="{FF2B5EF4-FFF2-40B4-BE49-F238E27FC236}">
                <a16:creationId xmlns:a16="http://schemas.microsoft.com/office/drawing/2014/main" id="{406C5A9D-A684-7980-2D50-CF5AB776F98A}"/>
              </a:ext>
            </a:extLst>
          </p:cNvPr>
          <p:cNvPicPr>
            <a:picLocks noChangeAspect="1"/>
          </p:cNvPicPr>
          <p:nvPr/>
        </p:nvPicPr>
        <p:blipFill>
          <a:blip r:embed="rId4"/>
          <a:stretch>
            <a:fillRect/>
          </a:stretch>
        </p:blipFill>
        <p:spPr>
          <a:xfrm>
            <a:off x="8957651" y="1160565"/>
            <a:ext cx="2652263" cy="4969194"/>
          </a:xfrm>
          <a:prstGeom prst="rect">
            <a:avLst/>
          </a:prstGeom>
        </p:spPr>
      </p:pic>
      <p:pic>
        <p:nvPicPr>
          <p:cNvPr id="6" name="Picture 5" descr="A screen shot of a phone&#10;&#10;Description automatically generated">
            <a:extLst>
              <a:ext uri="{FF2B5EF4-FFF2-40B4-BE49-F238E27FC236}">
                <a16:creationId xmlns:a16="http://schemas.microsoft.com/office/drawing/2014/main" id="{A088D81B-27F3-D927-446D-F1561EC45E8F}"/>
              </a:ext>
            </a:extLst>
          </p:cNvPr>
          <p:cNvPicPr>
            <a:picLocks noChangeAspect="1"/>
          </p:cNvPicPr>
          <p:nvPr/>
        </p:nvPicPr>
        <p:blipFill>
          <a:blip r:embed="rId5"/>
          <a:stretch>
            <a:fillRect/>
          </a:stretch>
        </p:blipFill>
        <p:spPr>
          <a:xfrm>
            <a:off x="6096731" y="1110344"/>
            <a:ext cx="2724403" cy="5106836"/>
          </a:xfrm>
          <a:prstGeom prst="rect">
            <a:avLst/>
          </a:prstGeom>
        </p:spPr>
      </p:pic>
    </p:spTree>
    <p:extLst>
      <p:ext uri="{BB962C8B-B14F-4D97-AF65-F5344CB8AC3E}">
        <p14:creationId xmlns:p14="http://schemas.microsoft.com/office/powerpoint/2010/main" val="2864636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5A3E67-CE59-D608-5E3D-5D1B6EB3FC9C}"/>
              </a:ext>
            </a:extLst>
          </p:cNvPr>
          <p:cNvSpPr>
            <a:spLocks noGrp="1"/>
          </p:cNvSpPr>
          <p:nvPr>
            <p:ph type="title"/>
          </p:nvPr>
        </p:nvSpPr>
        <p:spPr>
          <a:xfrm>
            <a:off x="686834" y="1153572"/>
            <a:ext cx="3200400" cy="4461163"/>
          </a:xfrm>
        </p:spPr>
        <p:txBody>
          <a:bodyPr>
            <a:normAutofit/>
          </a:bodyPr>
          <a:lstStyle/>
          <a:p>
            <a:r>
              <a:rPr lang="en-US" b="1">
                <a:solidFill>
                  <a:srgbClr val="FFFFFF"/>
                </a:solidFill>
                <a:ea typeface="+mj-lt"/>
                <a:cs typeface="+mj-lt"/>
              </a:rPr>
              <a:t>Different Approach to the project? </a:t>
            </a:r>
            <a:endParaRPr lang="en-US">
              <a:solidFill>
                <a:srgbClr val="FFFFFF"/>
              </a:solidFill>
            </a:endParaRPr>
          </a:p>
          <a:p>
            <a:endParaRPr lang="en-US">
              <a:solidFill>
                <a:srgbClr val="FFFFFF"/>
              </a:solidFill>
              <a:cs typeface="Calibri Light"/>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0BA10D6-43E7-4B63-E7E4-232BE68B99B4}"/>
              </a:ext>
            </a:extLst>
          </p:cNvPr>
          <p:cNvSpPr>
            <a:spLocks noGrp="1"/>
          </p:cNvSpPr>
          <p:nvPr>
            <p:ph idx="1"/>
          </p:nvPr>
        </p:nvSpPr>
        <p:spPr>
          <a:xfrm>
            <a:off x="4167272" y="319088"/>
            <a:ext cx="7719928" cy="6021751"/>
          </a:xfrm>
        </p:spPr>
        <p:txBody>
          <a:bodyPr vert="horz" lIns="91440" tIns="45720" rIns="91440" bIns="45720" rtlCol="0" anchor="ctr">
            <a:normAutofit/>
          </a:bodyPr>
          <a:lstStyle/>
          <a:p>
            <a:r>
              <a:rPr lang="en-US" sz="1500" b="1" dirty="0">
                <a:ea typeface="+mn-lt"/>
                <a:cs typeface="+mn-lt"/>
              </a:rPr>
              <a:t>Traditional Approach</a:t>
            </a:r>
            <a:r>
              <a:rPr lang="en-US" sz="1500" dirty="0">
                <a:ea typeface="+mn-lt"/>
                <a:cs typeface="+mn-lt"/>
              </a:rPr>
              <a:t>: In this approach, the project team would follow a well-defined, step-by-step process to develop the AI-powered SU Stays database. The team would first gather requirements, then design the system, followed by implementation, testing, and deployment.</a:t>
            </a:r>
            <a:endParaRPr lang="en-US" sz="1500" dirty="0">
              <a:cs typeface="Calibri" panose="020F0502020204030204"/>
            </a:endParaRPr>
          </a:p>
          <a:p>
            <a:r>
              <a:rPr lang="en-US" sz="1500" b="1" dirty="0">
                <a:ea typeface="+mn-lt"/>
                <a:cs typeface="+mn-lt"/>
              </a:rPr>
              <a:t>Agile Approach</a:t>
            </a:r>
            <a:r>
              <a:rPr lang="en-US" sz="1500" dirty="0">
                <a:ea typeface="+mn-lt"/>
                <a:cs typeface="+mn-lt"/>
              </a:rPr>
              <a:t>: In this approach, the project team would focus on delivering the most important features of the database first and then gradually add more features based on user feedback. The team would work in short sprints, with frequent releases of working software.</a:t>
            </a:r>
            <a:endParaRPr lang="en-US" sz="1500" dirty="0">
              <a:cs typeface="Calibri"/>
            </a:endParaRPr>
          </a:p>
          <a:p>
            <a:r>
              <a:rPr lang="en-US" sz="1500" b="1" dirty="0">
                <a:ea typeface="+mn-lt"/>
                <a:cs typeface="+mn-lt"/>
              </a:rPr>
              <a:t>Waterfall Approach: </a:t>
            </a:r>
            <a:r>
              <a:rPr lang="en-US" sz="1500" dirty="0">
                <a:ea typeface="+mn-lt"/>
                <a:cs typeface="+mn-lt"/>
              </a:rPr>
              <a:t>In this approach, the project team would follow a linear process, where each phase of the project is completed before moving on to the next phase. The team would gather all requirements, design the system, implement it, test it, and then deploy it.</a:t>
            </a:r>
            <a:endParaRPr lang="en-US" sz="1500" dirty="0">
              <a:cs typeface="Calibri"/>
            </a:endParaRPr>
          </a:p>
          <a:p>
            <a:r>
              <a:rPr lang="en-US" sz="1500" b="1" dirty="0">
                <a:ea typeface="+mn-lt"/>
                <a:cs typeface="+mn-lt"/>
              </a:rPr>
              <a:t>Prototyping Approach: </a:t>
            </a:r>
            <a:r>
              <a:rPr lang="en-US" sz="1500" dirty="0">
                <a:ea typeface="+mn-lt"/>
                <a:cs typeface="+mn-lt"/>
              </a:rPr>
              <a:t>In this approach, the project team would create a basic version of the AI-powered database, known as a prototype, and then refine it based on user feedback. The team would iterate on the prototype until it meets all requirements.</a:t>
            </a:r>
            <a:endParaRPr lang="en-US" sz="1500" dirty="0">
              <a:cs typeface="Calibri"/>
            </a:endParaRPr>
          </a:p>
          <a:p>
            <a:r>
              <a:rPr lang="en-US" sz="1500" b="1" dirty="0">
                <a:ea typeface="+mn-lt"/>
                <a:cs typeface="+mn-lt"/>
              </a:rPr>
              <a:t>Hybrid Approach</a:t>
            </a:r>
            <a:r>
              <a:rPr lang="en-US" sz="1500" dirty="0">
                <a:ea typeface="+mn-lt"/>
                <a:cs typeface="+mn-lt"/>
              </a:rPr>
              <a:t>: In this approach, the project team would combine elements of the traditional, agile, and prototyping approaches to suit the needs of the project. For example, the team might use agile methodologies for software development but also incorporate some traditional project management practices.</a:t>
            </a:r>
            <a:endParaRPr lang="en-US" sz="1500" dirty="0">
              <a:cs typeface="Calibri"/>
            </a:endParaRPr>
          </a:p>
        </p:txBody>
      </p:sp>
    </p:spTree>
    <p:extLst>
      <p:ext uri="{BB962C8B-B14F-4D97-AF65-F5344CB8AC3E}">
        <p14:creationId xmlns:p14="http://schemas.microsoft.com/office/powerpoint/2010/main" val="3808105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6E4C2A-06B8-3890-FD57-B52ED9E864D7}"/>
              </a:ext>
            </a:extLst>
          </p:cNvPr>
          <p:cNvSpPr>
            <a:spLocks noGrp="1"/>
          </p:cNvSpPr>
          <p:nvPr>
            <p:ph type="title"/>
          </p:nvPr>
        </p:nvSpPr>
        <p:spPr>
          <a:xfrm>
            <a:off x="572493" y="238539"/>
            <a:ext cx="11018520" cy="1434415"/>
          </a:xfrm>
        </p:spPr>
        <p:txBody>
          <a:bodyPr anchor="b">
            <a:normAutofit/>
          </a:bodyPr>
          <a:lstStyle/>
          <a:p>
            <a:r>
              <a:rPr lang="en-US" sz="5400" b="1">
                <a:ea typeface="+mj-lt"/>
                <a:cs typeface="+mj-lt"/>
              </a:rPr>
              <a:t>Lessons learned</a:t>
            </a:r>
            <a:endParaRPr lang="en-US" sz="5400"/>
          </a:p>
          <a:p>
            <a:endParaRPr lang="en-US" sz="5400">
              <a:cs typeface="Calibri Light"/>
            </a:endParaRPr>
          </a:p>
        </p:txBody>
      </p:sp>
      <p:sp>
        <p:nvSpPr>
          <p:cNvPr id="2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21E2B5B8-FDBF-4999-2500-65DA90C4B377}"/>
              </a:ext>
            </a:extLst>
          </p:cNvPr>
          <p:cNvSpPr>
            <a:spLocks noGrp="1"/>
          </p:cNvSpPr>
          <p:nvPr>
            <p:ph idx="1"/>
          </p:nvPr>
        </p:nvSpPr>
        <p:spPr>
          <a:xfrm>
            <a:off x="572493" y="2071316"/>
            <a:ext cx="6713552" cy="4119172"/>
          </a:xfrm>
        </p:spPr>
        <p:txBody>
          <a:bodyPr vert="horz" lIns="91440" tIns="45720" rIns="91440" bIns="45720" rtlCol="0" anchor="t">
            <a:normAutofit/>
          </a:bodyPr>
          <a:lstStyle/>
          <a:p>
            <a:r>
              <a:rPr lang="en-US" sz="1400" b="1">
                <a:ea typeface="+mn-lt"/>
                <a:cs typeface="+mn-lt"/>
              </a:rPr>
              <a:t>Collaboration is key</a:t>
            </a:r>
            <a:r>
              <a:rPr lang="en-US" sz="1400">
                <a:ea typeface="+mn-lt"/>
                <a:cs typeface="+mn-lt"/>
              </a:rPr>
              <a:t>: Effective collaboration between team members, stakeholders, and end-users is essential for the success of the project. Regular communication, feedback, and collaboration ensure that the project stays on track and meets its objectives.</a:t>
            </a:r>
            <a:endParaRPr lang="en-US" sz="1400">
              <a:cs typeface="Calibri" panose="020F0502020204030204"/>
            </a:endParaRPr>
          </a:p>
          <a:p>
            <a:r>
              <a:rPr lang="en-US" sz="1400" b="1">
                <a:ea typeface="+mn-lt"/>
                <a:cs typeface="+mn-lt"/>
              </a:rPr>
              <a:t>Testing is critical</a:t>
            </a:r>
            <a:r>
              <a:rPr lang="en-US" sz="1400">
                <a:ea typeface="+mn-lt"/>
                <a:cs typeface="+mn-lt"/>
              </a:rPr>
              <a:t>: Comprehensive testing and quality assurance are critical to ensure project works A robust testing process can identify and address issues early on in the development cycle, saving time and money in the long run.</a:t>
            </a:r>
            <a:endParaRPr lang="en-US" sz="1400"/>
          </a:p>
          <a:p>
            <a:r>
              <a:rPr lang="en-US" sz="1400" b="1">
                <a:ea typeface="+mn-lt"/>
                <a:cs typeface="+mn-lt"/>
              </a:rPr>
              <a:t>Flexibility is important:</a:t>
            </a:r>
            <a:r>
              <a:rPr lang="en-US" sz="1400">
                <a:ea typeface="+mn-lt"/>
                <a:cs typeface="+mn-lt"/>
              </a:rPr>
              <a:t> The project team must be flexible and adaptable to changes in requirements, scope, and timelines. The ability to pivot and adjust quickly to new information or challenges is essential for project success.</a:t>
            </a:r>
            <a:endParaRPr lang="en-US" sz="1400"/>
          </a:p>
          <a:p>
            <a:r>
              <a:rPr lang="en-US" sz="1400" b="1">
                <a:ea typeface="+mn-lt"/>
                <a:cs typeface="+mn-lt"/>
              </a:rPr>
              <a:t>User-centric design is cruci</a:t>
            </a:r>
            <a:r>
              <a:rPr lang="en-US" sz="1400">
                <a:ea typeface="+mn-lt"/>
                <a:cs typeface="+mn-lt"/>
              </a:rPr>
              <a:t>al: Designing SU Stays  with the end-user in mind is crucial to ensuring its effectiveness and adoption. Engaging users early in the design process and incorporating their feedback throughout the project can lead to a more user-friendly and effective system.</a:t>
            </a:r>
            <a:endParaRPr lang="en-US" sz="1400"/>
          </a:p>
          <a:p>
            <a:r>
              <a:rPr lang="en-US" sz="1400" b="1">
                <a:ea typeface="+mn-lt"/>
                <a:cs typeface="+mn-lt"/>
              </a:rPr>
              <a:t>Documentation is essential</a:t>
            </a:r>
            <a:r>
              <a:rPr lang="en-US" sz="1400">
                <a:ea typeface="+mn-lt"/>
                <a:cs typeface="+mn-lt"/>
              </a:rPr>
              <a:t>: Documentation is crucial for the long-term maintenance .Creating comprehensive documentation throughout the development process can help future developers understand the system's functionality and make updates or improvements more efficiently.</a:t>
            </a:r>
            <a:endParaRPr lang="en-US" sz="1400"/>
          </a:p>
          <a:p>
            <a:endParaRPr lang="en-US" sz="1400">
              <a:cs typeface="Calibri"/>
            </a:endParaRPr>
          </a:p>
        </p:txBody>
      </p:sp>
      <p:pic>
        <p:nvPicPr>
          <p:cNvPr id="5" name="Picture 4" descr="Hands-on top of each other">
            <a:extLst>
              <a:ext uri="{FF2B5EF4-FFF2-40B4-BE49-F238E27FC236}">
                <a16:creationId xmlns:a16="http://schemas.microsoft.com/office/drawing/2014/main" id="{628F9CFA-2245-7563-6637-DCB0FC2CE171}"/>
              </a:ext>
            </a:extLst>
          </p:cNvPr>
          <p:cNvPicPr>
            <a:picLocks noChangeAspect="1"/>
          </p:cNvPicPr>
          <p:nvPr/>
        </p:nvPicPr>
        <p:blipFill rotWithShape="1">
          <a:blip r:embed="rId2"/>
          <a:srcRect l="50803" r="7108" b="2"/>
          <a:stretch/>
        </p:blipFill>
        <p:spPr>
          <a:xfrm>
            <a:off x="7675658" y="2093976"/>
            <a:ext cx="3941064" cy="4096512"/>
          </a:xfrm>
          <a:prstGeom prst="rect">
            <a:avLst/>
          </a:prstGeom>
        </p:spPr>
      </p:pic>
    </p:spTree>
    <p:extLst>
      <p:ext uri="{BB962C8B-B14F-4D97-AF65-F5344CB8AC3E}">
        <p14:creationId xmlns:p14="http://schemas.microsoft.com/office/powerpoint/2010/main" val="827134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Question mark">
            <a:extLst>
              <a:ext uri="{FF2B5EF4-FFF2-40B4-BE49-F238E27FC236}">
                <a16:creationId xmlns:a16="http://schemas.microsoft.com/office/drawing/2014/main" id="{7F1918DB-7383-1979-091E-8F2E605D32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FA0F0C4B-9DD8-CE31-C843-E9FB954220BD}"/>
              </a:ext>
            </a:extLst>
          </p:cNvPr>
          <p:cNvSpPr>
            <a:spLocks noGrp="1"/>
          </p:cNvSpPr>
          <p:nvPr>
            <p:ph idx="1"/>
          </p:nvPr>
        </p:nvSpPr>
        <p:spPr>
          <a:xfrm>
            <a:off x="6090574" y="2421682"/>
            <a:ext cx="4977578" cy="3639289"/>
          </a:xfrm>
        </p:spPr>
        <p:txBody>
          <a:bodyPr vert="horz" lIns="91440" tIns="45720" rIns="91440" bIns="45720" rtlCol="0" anchor="ctr">
            <a:normAutofit fontScale="92500" lnSpcReduction="10000"/>
          </a:bodyPr>
          <a:lstStyle/>
          <a:p>
            <a:pPr marL="0" indent="0">
              <a:buNone/>
            </a:pPr>
            <a:r>
              <a:rPr lang="en-US" sz="4000" dirty="0">
                <a:solidFill>
                  <a:schemeClr val="tx2"/>
                </a:solidFill>
                <a:cs typeface="Calibri"/>
              </a:rPr>
              <a:t>QUESTIONS</a:t>
            </a:r>
          </a:p>
          <a:p>
            <a:pPr marL="0" indent="0">
              <a:buNone/>
            </a:pPr>
            <a:endParaRPr lang="en-US" sz="4000" dirty="0">
              <a:solidFill>
                <a:schemeClr val="tx2"/>
              </a:solidFill>
              <a:cs typeface="Calibri"/>
            </a:endParaRPr>
          </a:p>
          <a:p>
            <a:pPr marL="0" indent="0">
              <a:buNone/>
            </a:pPr>
            <a:endParaRPr lang="en-US" sz="4000" dirty="0">
              <a:solidFill>
                <a:schemeClr val="tx2"/>
              </a:solidFill>
              <a:cs typeface="Calibri"/>
            </a:endParaRPr>
          </a:p>
          <a:p>
            <a:pPr marL="0" indent="0">
              <a:buNone/>
            </a:pPr>
            <a:endParaRPr lang="en-US" sz="4000" dirty="0">
              <a:solidFill>
                <a:schemeClr val="tx2"/>
              </a:solidFill>
              <a:cs typeface="Calibri"/>
            </a:endParaRPr>
          </a:p>
          <a:p>
            <a:pPr marL="0" indent="0">
              <a:buNone/>
            </a:pPr>
            <a:endParaRPr lang="en-US" sz="4000" dirty="0">
              <a:solidFill>
                <a:schemeClr val="tx2"/>
              </a:solidFill>
              <a:cs typeface="Calibri"/>
            </a:endParaRPr>
          </a:p>
          <a:p>
            <a:pPr marL="0" indent="0">
              <a:buNone/>
            </a:pPr>
            <a:r>
              <a:rPr lang="en-US" sz="4000" dirty="0">
                <a:solidFill>
                  <a:schemeClr val="tx2"/>
                </a:solidFill>
                <a:cs typeface="Calibri"/>
              </a:rPr>
              <a:t>Thank you !!</a:t>
            </a:r>
            <a:endParaRPr lang="en-US" sz="1800" dirty="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00171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DD3928-BC00-C721-CDD9-110AC11E8220}"/>
              </a:ext>
            </a:extLst>
          </p:cNvPr>
          <p:cNvSpPr>
            <a:spLocks noGrp="1"/>
          </p:cNvSpPr>
          <p:nvPr>
            <p:ph type="title"/>
          </p:nvPr>
        </p:nvSpPr>
        <p:spPr>
          <a:xfrm>
            <a:off x="572493" y="238539"/>
            <a:ext cx="11018520" cy="1434415"/>
          </a:xfrm>
        </p:spPr>
        <p:txBody>
          <a:bodyPr anchor="b">
            <a:normAutofit/>
          </a:bodyPr>
          <a:lstStyle/>
          <a:p>
            <a:endParaRPr lang="en-US" sz="3000" b="1">
              <a:cs typeface="Calibri Light"/>
            </a:endParaRPr>
          </a:p>
          <a:p>
            <a:br>
              <a:rPr lang="en-US" sz="3000"/>
            </a:br>
            <a:r>
              <a:rPr lang="en-US" sz="3000" b="1">
                <a:latin typeface="Arial Nova"/>
                <a:ea typeface="+mj-lt"/>
                <a:cs typeface="+mj-lt"/>
              </a:rPr>
              <a:t>INTRODUCTION</a:t>
            </a:r>
            <a:endParaRPr lang="en-US" sz="3000" b="1">
              <a:latin typeface="Calibri Light"/>
              <a:cs typeface="Calibri Light"/>
            </a:endParaRPr>
          </a:p>
          <a:p>
            <a:endParaRPr lang="en-US" sz="3000">
              <a:cs typeface="Calibri Light"/>
            </a:endParaRP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multi-colored building with a walkway&#10;&#10;Description automatically generated">
            <a:extLst>
              <a:ext uri="{FF2B5EF4-FFF2-40B4-BE49-F238E27FC236}">
                <a16:creationId xmlns:a16="http://schemas.microsoft.com/office/drawing/2014/main" id="{0CAFAC36-20A6-18EC-E369-38B115D0A7AE}"/>
              </a:ext>
            </a:extLst>
          </p:cNvPr>
          <p:cNvPicPr>
            <a:picLocks noChangeAspect="1"/>
          </p:cNvPicPr>
          <p:nvPr/>
        </p:nvPicPr>
        <p:blipFill rotWithShape="1">
          <a:blip r:embed="rId2">
            <a:extLst>
              <a:ext uri="{28A0092B-C50C-407E-A947-70E740481C1C}">
                <a14:useLocalDpi xmlns:a14="http://schemas.microsoft.com/office/drawing/2010/main" val="0"/>
              </a:ext>
            </a:extLst>
          </a:blip>
          <a:srcRect l="26763" r="8777" b="-3"/>
          <a:stretch/>
        </p:blipFill>
        <p:spPr>
          <a:xfrm>
            <a:off x="7514288" y="1799705"/>
            <a:ext cx="4312852" cy="4482964"/>
          </a:xfrm>
          <a:prstGeom prst="rect">
            <a:avLst/>
          </a:prstGeom>
        </p:spPr>
      </p:pic>
      <p:graphicFrame>
        <p:nvGraphicFramePr>
          <p:cNvPr id="5" name="Content Placeholder 2">
            <a:extLst>
              <a:ext uri="{FF2B5EF4-FFF2-40B4-BE49-F238E27FC236}">
                <a16:creationId xmlns:a16="http://schemas.microsoft.com/office/drawing/2014/main" id="{44DA969E-82FB-C3B4-74A0-44CDA84B072D}"/>
              </a:ext>
            </a:extLst>
          </p:cNvPr>
          <p:cNvGraphicFramePr>
            <a:graphicFrameLocks noGrp="1"/>
          </p:cNvGraphicFramePr>
          <p:nvPr>
            <p:ph idx="1"/>
            <p:extLst>
              <p:ext uri="{D42A27DB-BD31-4B8C-83A1-F6EECF244321}">
                <p14:modId xmlns:p14="http://schemas.microsoft.com/office/powerpoint/2010/main" val="3820520019"/>
              </p:ext>
            </p:extLst>
          </p:nvPr>
        </p:nvGraphicFramePr>
        <p:xfrm>
          <a:off x="572493" y="2071316"/>
          <a:ext cx="6713552" cy="41191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16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5C01129-3453-464D-A870-ED71C6E89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phone&#10;&#10;Description automatically generated">
            <a:extLst>
              <a:ext uri="{FF2B5EF4-FFF2-40B4-BE49-F238E27FC236}">
                <a16:creationId xmlns:a16="http://schemas.microsoft.com/office/drawing/2014/main" id="{B8C1FDEC-A18C-4F23-6904-7C1118BACBEF}"/>
              </a:ext>
            </a:extLst>
          </p:cNvPr>
          <p:cNvPicPr>
            <a:picLocks noChangeAspect="1"/>
          </p:cNvPicPr>
          <p:nvPr/>
        </p:nvPicPr>
        <p:blipFill rotWithShape="1">
          <a:blip r:embed="rId2">
            <a:extLst>
              <a:ext uri="{28A0092B-C50C-407E-A947-70E740481C1C}">
                <a14:useLocalDpi xmlns:a14="http://schemas.microsoft.com/office/drawing/2010/main" val="0"/>
              </a:ext>
            </a:extLst>
          </a:blip>
          <a:srcRect l="13793" r="19001"/>
          <a:stretch/>
        </p:blipFill>
        <p:spPr>
          <a:xfrm>
            <a:off x="680483" y="685792"/>
            <a:ext cx="2931299" cy="5486400"/>
          </a:xfrm>
          <a:prstGeom prst="rect">
            <a:avLst/>
          </a:prstGeom>
        </p:spPr>
      </p:pic>
      <p:sp>
        <p:nvSpPr>
          <p:cNvPr id="19" name="Rectangle 18">
            <a:extLst>
              <a:ext uri="{FF2B5EF4-FFF2-40B4-BE49-F238E27FC236}">
                <a16:creationId xmlns:a16="http://schemas.microsoft.com/office/drawing/2014/main" id="{9D2781A6-5C82-4764-B489-F9A599C0A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11782" y="685800"/>
            <a:ext cx="4994335"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BD8B5A-2639-810C-16D7-951A1A5773A4}"/>
              </a:ext>
            </a:extLst>
          </p:cNvPr>
          <p:cNvSpPr>
            <a:spLocks noGrp="1"/>
          </p:cNvSpPr>
          <p:nvPr>
            <p:ph type="title"/>
          </p:nvPr>
        </p:nvSpPr>
        <p:spPr>
          <a:xfrm>
            <a:off x="4099396" y="1084521"/>
            <a:ext cx="4019107" cy="1292027"/>
          </a:xfrm>
        </p:spPr>
        <p:txBody>
          <a:bodyPr anchor="b">
            <a:normAutofit/>
          </a:bodyPr>
          <a:lstStyle/>
          <a:p>
            <a:pPr algn="ctr"/>
            <a:r>
              <a:rPr lang="en-US" sz="2800">
                <a:solidFill>
                  <a:srgbClr val="595959"/>
                </a:solidFill>
              </a:rPr>
              <a:t>Flaws in existing systems</a:t>
            </a:r>
          </a:p>
        </p:txBody>
      </p:sp>
      <p:sp>
        <p:nvSpPr>
          <p:cNvPr id="3" name="Content Placeholder 2">
            <a:extLst>
              <a:ext uri="{FF2B5EF4-FFF2-40B4-BE49-F238E27FC236}">
                <a16:creationId xmlns:a16="http://schemas.microsoft.com/office/drawing/2014/main" id="{E304F70E-E224-01E4-CA67-DE60F8D42993}"/>
              </a:ext>
            </a:extLst>
          </p:cNvPr>
          <p:cNvSpPr>
            <a:spLocks noGrp="1"/>
          </p:cNvSpPr>
          <p:nvPr>
            <p:ph idx="1"/>
          </p:nvPr>
        </p:nvSpPr>
        <p:spPr>
          <a:xfrm>
            <a:off x="4120661" y="2678654"/>
            <a:ext cx="3976577" cy="3137355"/>
          </a:xfrm>
        </p:spPr>
        <p:txBody>
          <a:bodyPr anchor="t">
            <a:normAutofit/>
          </a:bodyPr>
          <a:lstStyle/>
          <a:p>
            <a:pPr algn="ctr"/>
            <a:r>
              <a:rPr lang="en-US" sz="2000" b="0" i="0">
                <a:solidFill>
                  <a:srgbClr val="595959"/>
                </a:solidFill>
                <a:effectLst/>
                <a:latin typeface="Söhne"/>
              </a:rPr>
              <a:t>Lack of a centralized system results in information scattered across various platforms like WhatsApp and iMessage.</a:t>
            </a:r>
          </a:p>
          <a:p>
            <a:pPr algn="ctr"/>
            <a:r>
              <a:rPr lang="en-US" sz="2000" b="0" i="0">
                <a:solidFill>
                  <a:srgbClr val="595959"/>
                </a:solidFill>
                <a:effectLst/>
                <a:latin typeface="Söhne"/>
              </a:rPr>
              <a:t>Communication through messaging apps limits transparency in housing details and preferences.</a:t>
            </a:r>
          </a:p>
          <a:p>
            <a:pPr algn="ctr"/>
            <a:endParaRPr lang="en-US" sz="2000">
              <a:solidFill>
                <a:srgbClr val="595959"/>
              </a:solidFill>
              <a:latin typeface="Söhne"/>
            </a:endParaRPr>
          </a:p>
          <a:p>
            <a:pPr marL="0" indent="0" algn="ctr">
              <a:buNone/>
            </a:pPr>
            <a:endParaRPr lang="en-US" sz="2000">
              <a:solidFill>
                <a:srgbClr val="595959"/>
              </a:solidFill>
            </a:endParaRPr>
          </a:p>
        </p:txBody>
      </p:sp>
      <p:pic>
        <p:nvPicPr>
          <p:cNvPr id="7" name="Picture 6" descr="A screenshot of a phone&#10;&#10;Description automatically generated">
            <a:extLst>
              <a:ext uri="{FF2B5EF4-FFF2-40B4-BE49-F238E27FC236}">
                <a16:creationId xmlns:a16="http://schemas.microsoft.com/office/drawing/2014/main" id="{19905137-E036-AAF6-9B95-01BD6FDF3D05}"/>
              </a:ext>
            </a:extLst>
          </p:cNvPr>
          <p:cNvPicPr>
            <a:picLocks noChangeAspect="1"/>
          </p:cNvPicPr>
          <p:nvPr/>
        </p:nvPicPr>
        <p:blipFill rotWithShape="1">
          <a:blip r:embed="rId3">
            <a:extLst>
              <a:ext uri="{28A0092B-C50C-407E-A947-70E740481C1C}">
                <a14:useLocalDpi xmlns:a14="http://schemas.microsoft.com/office/drawing/2010/main" val="0"/>
              </a:ext>
            </a:extLst>
          </a:blip>
          <a:srcRect r="2385"/>
          <a:stretch/>
        </p:blipFill>
        <p:spPr>
          <a:xfrm>
            <a:off x="8606117" y="685808"/>
            <a:ext cx="2905400" cy="5486399"/>
          </a:xfrm>
          <a:prstGeom prst="rect">
            <a:avLst/>
          </a:prstGeom>
        </p:spPr>
      </p:pic>
    </p:spTree>
    <p:extLst>
      <p:ext uri="{BB962C8B-B14F-4D97-AF65-F5344CB8AC3E}">
        <p14:creationId xmlns:p14="http://schemas.microsoft.com/office/powerpoint/2010/main" val="2568263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2" name="Rectangle 13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188827-9B34-412B-AF98-DCCCBC6E1297}"/>
              </a:ext>
            </a:extLst>
          </p:cNvPr>
          <p:cNvSpPr>
            <a:spLocks noGrp="1"/>
          </p:cNvSpPr>
          <p:nvPr>
            <p:ph type="title"/>
          </p:nvPr>
        </p:nvSpPr>
        <p:spPr>
          <a:xfrm>
            <a:off x="572493" y="238539"/>
            <a:ext cx="11018520" cy="1434415"/>
          </a:xfrm>
        </p:spPr>
        <p:txBody>
          <a:bodyPr anchor="b">
            <a:normAutofit/>
          </a:bodyPr>
          <a:lstStyle/>
          <a:p>
            <a:r>
              <a:rPr lang="en-US" sz="5400" b="1">
                <a:ea typeface="+mj-lt"/>
                <a:cs typeface="+mj-lt"/>
              </a:rPr>
              <a:t>Proposed New System</a:t>
            </a:r>
            <a:endParaRPr lang="en-US" sz="5400">
              <a:cs typeface="Calibri Light"/>
            </a:endParaRPr>
          </a:p>
          <a:p>
            <a:endParaRPr lang="en-US" sz="5400">
              <a:cs typeface="Calibri Light"/>
            </a:endParaRPr>
          </a:p>
        </p:txBody>
      </p:sp>
      <p:sp>
        <p:nvSpPr>
          <p:cNvPr id="13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ontent Placeholder 2">
            <a:extLst>
              <a:ext uri="{FF2B5EF4-FFF2-40B4-BE49-F238E27FC236}">
                <a16:creationId xmlns:a16="http://schemas.microsoft.com/office/drawing/2014/main" id="{3E7A198E-A3B1-D06A-799E-B3601803AA6A}"/>
              </a:ext>
            </a:extLst>
          </p:cNvPr>
          <p:cNvSpPr>
            <a:spLocks noGrp="1"/>
          </p:cNvSpPr>
          <p:nvPr>
            <p:ph idx="1"/>
          </p:nvPr>
        </p:nvSpPr>
        <p:spPr>
          <a:xfrm>
            <a:off x="572493" y="2071316"/>
            <a:ext cx="6713552" cy="4119172"/>
          </a:xfrm>
        </p:spPr>
        <p:txBody>
          <a:bodyPr vert="horz" lIns="91440" tIns="45720" rIns="91440" bIns="45720" rtlCol="0" anchor="t">
            <a:normAutofit/>
          </a:bodyPr>
          <a:lstStyle/>
          <a:p>
            <a:pPr marL="0" indent="0">
              <a:buNone/>
            </a:pPr>
            <a:r>
              <a:rPr lang="en-US" sz="1600" dirty="0">
                <a:ea typeface="+mn-lt"/>
                <a:cs typeface="+mn-lt"/>
              </a:rPr>
              <a:t>The core objective of SU Stays is to establish an innovative platform that harnesses AI capabilities to simplify and enhance the student housing search experience.</a:t>
            </a:r>
            <a:endParaRPr lang="en-US" sz="1600" dirty="0">
              <a:cs typeface="Calibri" panose="020F0502020204030204"/>
            </a:endParaRPr>
          </a:p>
          <a:p>
            <a:pPr marL="0" indent="0">
              <a:buNone/>
            </a:pPr>
            <a:r>
              <a:rPr lang="en-US" sz="1600" b="1" dirty="0">
                <a:ea typeface="+mn-lt"/>
                <a:cs typeface="+mn-lt"/>
              </a:rPr>
              <a:t>Comprehensive Features: </a:t>
            </a:r>
            <a:r>
              <a:rPr lang="en-US" sz="1600" dirty="0">
                <a:ea typeface="+mn-lt"/>
                <a:cs typeface="+mn-lt"/>
              </a:rPr>
              <a:t>SU Stays aims to offer sophisticated </a:t>
            </a:r>
            <a:r>
              <a:rPr lang="en-US" sz="1600" b="1" dirty="0">
                <a:ea typeface="+mn-lt"/>
                <a:cs typeface="+mn-lt"/>
              </a:rPr>
              <a:t>filtering</a:t>
            </a:r>
            <a:r>
              <a:rPr lang="en-US" sz="1600" dirty="0">
                <a:ea typeface="+mn-lt"/>
                <a:cs typeface="+mn-lt"/>
              </a:rPr>
              <a:t> and </a:t>
            </a:r>
            <a:r>
              <a:rPr lang="en-US" sz="1600" b="1" dirty="0">
                <a:ea typeface="+mn-lt"/>
                <a:cs typeface="+mn-lt"/>
              </a:rPr>
              <a:t>roommate-matching capabilities</a:t>
            </a:r>
            <a:r>
              <a:rPr lang="en-US" sz="1600" dirty="0">
                <a:ea typeface="+mn-lt"/>
                <a:cs typeface="+mn-lt"/>
              </a:rPr>
              <a:t>.</a:t>
            </a:r>
            <a:endParaRPr lang="en-US" sz="1600" dirty="0">
              <a:cs typeface="Calibri" panose="020F0502020204030204"/>
            </a:endParaRPr>
          </a:p>
          <a:p>
            <a:pPr marL="0" indent="0">
              <a:buNone/>
            </a:pPr>
            <a:r>
              <a:rPr lang="en-US" sz="1600" b="1" dirty="0">
                <a:ea typeface="+mn-lt"/>
                <a:cs typeface="+mn-lt"/>
              </a:rPr>
              <a:t>Initial Focus on Student Housing: </a:t>
            </a:r>
            <a:r>
              <a:rPr lang="en-US" sz="1600" dirty="0">
                <a:ea typeface="+mn-lt"/>
                <a:cs typeface="+mn-lt"/>
              </a:rPr>
              <a:t>The platform's primary focus is on transforming the student housing landscape, </a:t>
            </a:r>
            <a:r>
              <a:rPr lang="en-US" sz="1600" b="1" dirty="0">
                <a:ea typeface="+mn-lt"/>
                <a:cs typeface="+mn-lt"/>
              </a:rPr>
              <a:t>addressing the challenges</a:t>
            </a:r>
            <a:r>
              <a:rPr lang="en-US" sz="1600" dirty="0">
                <a:ea typeface="+mn-lt"/>
                <a:cs typeface="+mn-lt"/>
              </a:rPr>
              <a:t> faced by students.</a:t>
            </a:r>
            <a:endParaRPr lang="en-US" sz="1600" dirty="0">
              <a:cs typeface="Calibri" panose="020F0502020204030204"/>
            </a:endParaRPr>
          </a:p>
          <a:p>
            <a:pPr marL="0" indent="0">
              <a:buNone/>
            </a:pPr>
            <a:r>
              <a:rPr lang="en-US" sz="1600" b="1" dirty="0">
                <a:ea typeface="+mn-lt"/>
                <a:cs typeface="+mn-lt"/>
              </a:rPr>
              <a:t>Potential for Future Expansion : </a:t>
            </a:r>
            <a:r>
              <a:rPr lang="en-US" sz="1600" dirty="0">
                <a:ea typeface="+mn-lt"/>
                <a:cs typeface="+mn-lt"/>
              </a:rPr>
              <a:t>While concentrating on student housing initially, SU Stays is designed with </a:t>
            </a:r>
            <a:r>
              <a:rPr lang="en-US" sz="1600" b="1" dirty="0">
                <a:ea typeface="+mn-lt"/>
                <a:cs typeface="+mn-lt"/>
              </a:rPr>
              <a:t>scalability</a:t>
            </a:r>
            <a:r>
              <a:rPr lang="en-US" sz="1600" dirty="0">
                <a:ea typeface="+mn-lt"/>
                <a:cs typeface="+mn-lt"/>
              </a:rPr>
              <a:t> in mind, allowing for potential expansion </a:t>
            </a:r>
            <a:r>
              <a:rPr lang="en-US" sz="1600" b="1" dirty="0">
                <a:ea typeface="+mn-lt"/>
                <a:cs typeface="+mn-lt"/>
              </a:rPr>
              <a:t>into other housing markets </a:t>
            </a:r>
            <a:r>
              <a:rPr lang="en-US" sz="1600" dirty="0">
                <a:ea typeface="+mn-lt"/>
                <a:cs typeface="+mn-lt"/>
              </a:rPr>
              <a:t>to meet diverse accommodation needs.</a:t>
            </a:r>
            <a:endParaRPr lang="en-US" sz="1600" dirty="0">
              <a:cs typeface="Calibri"/>
            </a:endParaRPr>
          </a:p>
          <a:p>
            <a:pPr marL="0" indent="0">
              <a:buNone/>
            </a:pPr>
            <a:r>
              <a:rPr lang="en-US" sz="1600" b="1" dirty="0">
                <a:ea typeface="+mn-lt"/>
                <a:cs typeface="+mn-lt"/>
              </a:rPr>
              <a:t>Interactive Communication : </a:t>
            </a:r>
            <a:r>
              <a:rPr lang="en-US" sz="1600" dirty="0">
                <a:ea typeface="+mn-lt"/>
                <a:cs typeface="+mn-lt"/>
              </a:rPr>
              <a:t>SU Stays introduces an interactive platform where students can seamlessly </a:t>
            </a:r>
            <a:r>
              <a:rPr lang="en-US" sz="1600" b="1" dirty="0">
                <a:ea typeface="+mn-lt"/>
                <a:cs typeface="+mn-lt"/>
              </a:rPr>
              <a:t>exchange information and preferences</a:t>
            </a:r>
            <a:r>
              <a:rPr lang="en-US" sz="1600" dirty="0">
                <a:ea typeface="+mn-lt"/>
                <a:cs typeface="+mn-lt"/>
              </a:rPr>
              <a:t>. </a:t>
            </a:r>
            <a:endParaRPr lang="en-US" sz="1200" dirty="0">
              <a:cs typeface="Calibri" panose="020F0502020204030204"/>
            </a:endParaRPr>
          </a:p>
        </p:txBody>
      </p:sp>
      <p:pic>
        <p:nvPicPr>
          <p:cNvPr id="5" name="Picture 4" descr="A group of colorful houses&#10;&#10;Description automatically generated">
            <a:extLst>
              <a:ext uri="{FF2B5EF4-FFF2-40B4-BE49-F238E27FC236}">
                <a16:creationId xmlns:a16="http://schemas.microsoft.com/office/drawing/2014/main" id="{7EA9551A-DC6C-661A-55E3-D200EE1FD223}"/>
              </a:ext>
            </a:extLst>
          </p:cNvPr>
          <p:cNvPicPr>
            <a:picLocks noChangeAspect="1"/>
          </p:cNvPicPr>
          <p:nvPr/>
        </p:nvPicPr>
        <p:blipFill rotWithShape="1">
          <a:blip r:embed="rId2">
            <a:extLst>
              <a:ext uri="{28A0092B-C50C-407E-A947-70E740481C1C}">
                <a14:useLocalDpi xmlns:a14="http://schemas.microsoft.com/office/drawing/2010/main" val="0"/>
              </a:ext>
            </a:extLst>
          </a:blip>
          <a:srcRect l="23724" r="23843" b="-2"/>
          <a:stretch/>
        </p:blipFill>
        <p:spPr>
          <a:xfrm>
            <a:off x="7286045" y="1845137"/>
            <a:ext cx="4631135" cy="4813802"/>
          </a:xfrm>
          <a:prstGeom prst="rect">
            <a:avLst/>
          </a:prstGeom>
        </p:spPr>
      </p:pic>
    </p:spTree>
    <p:extLst>
      <p:ext uri="{BB962C8B-B14F-4D97-AF65-F5344CB8AC3E}">
        <p14:creationId xmlns:p14="http://schemas.microsoft.com/office/powerpoint/2010/main" val="1584104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D3928-BC00-C721-CDD9-110AC11E8220}"/>
              </a:ext>
            </a:extLst>
          </p:cNvPr>
          <p:cNvSpPr>
            <a:spLocks noGrp="1"/>
          </p:cNvSpPr>
          <p:nvPr>
            <p:ph type="title"/>
          </p:nvPr>
        </p:nvSpPr>
        <p:spPr>
          <a:xfrm>
            <a:off x="762000" y="1138265"/>
            <a:ext cx="5791199" cy="1401183"/>
          </a:xfrm>
        </p:spPr>
        <p:txBody>
          <a:bodyPr anchor="t">
            <a:normAutofit/>
          </a:bodyPr>
          <a:lstStyle/>
          <a:p>
            <a:endParaRPr lang="en-US" sz="3200" b="1">
              <a:cs typeface="Calibri Light"/>
            </a:endParaRPr>
          </a:p>
          <a:p>
            <a:r>
              <a:rPr lang="en-US" sz="3200" b="1" dirty="0">
                <a:latin typeface="Arial"/>
                <a:ea typeface="+mj-lt"/>
                <a:cs typeface="+mj-lt"/>
              </a:rPr>
              <a:t>Benefits</a:t>
            </a:r>
          </a:p>
          <a:p>
            <a:endParaRPr lang="en-US" sz="3200" b="1">
              <a:latin typeface="Arial Nova"/>
              <a:cs typeface="Calibri Light"/>
            </a:endParaRPr>
          </a:p>
          <a:p>
            <a:endParaRPr lang="en-US" sz="3200">
              <a:cs typeface="Calibri Light"/>
            </a:endParaRPr>
          </a:p>
        </p:txBody>
      </p:sp>
      <p:cxnSp>
        <p:nvCxnSpPr>
          <p:cNvPr id="607" name="Straight Connector 606">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09" name="Rectangle 608">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4" name="Graphic 553" descr="House">
            <a:extLst>
              <a:ext uri="{FF2B5EF4-FFF2-40B4-BE49-F238E27FC236}">
                <a16:creationId xmlns:a16="http://schemas.microsoft.com/office/drawing/2014/main" id="{39D5706F-26CB-97EA-FE5E-D43B89DA1A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4191" y="1700246"/>
            <a:ext cx="3452192" cy="3452192"/>
          </a:xfrm>
          <a:prstGeom prst="rect">
            <a:avLst/>
          </a:prstGeom>
        </p:spPr>
      </p:pic>
      <p:graphicFrame>
        <p:nvGraphicFramePr>
          <p:cNvPr id="5" name="Content Placeholder 2">
            <a:extLst>
              <a:ext uri="{FF2B5EF4-FFF2-40B4-BE49-F238E27FC236}">
                <a16:creationId xmlns:a16="http://schemas.microsoft.com/office/drawing/2014/main" id="{44DA969E-82FB-C3B4-74A0-44CDA84B072D}"/>
              </a:ext>
            </a:extLst>
          </p:cNvPr>
          <p:cNvGraphicFramePr>
            <a:graphicFrameLocks noGrp="1"/>
          </p:cNvGraphicFramePr>
          <p:nvPr>
            <p:ph idx="1"/>
            <p:extLst>
              <p:ext uri="{D42A27DB-BD31-4B8C-83A1-F6EECF244321}">
                <p14:modId xmlns:p14="http://schemas.microsoft.com/office/powerpoint/2010/main" val="2648992028"/>
              </p:ext>
            </p:extLst>
          </p:nvPr>
        </p:nvGraphicFramePr>
        <p:xfrm>
          <a:off x="762000" y="2551176"/>
          <a:ext cx="5791199" cy="36029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31757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A468E9-1888-0BBE-E532-ACCB9E88C0D9}"/>
              </a:ext>
            </a:extLst>
          </p:cNvPr>
          <p:cNvSpPr>
            <a:spLocks noGrp="1"/>
          </p:cNvSpPr>
          <p:nvPr>
            <p:ph type="title"/>
          </p:nvPr>
        </p:nvSpPr>
        <p:spPr>
          <a:xfrm>
            <a:off x="572493" y="238539"/>
            <a:ext cx="11018520" cy="1434415"/>
          </a:xfrm>
        </p:spPr>
        <p:txBody>
          <a:bodyPr anchor="b">
            <a:normAutofit/>
          </a:bodyPr>
          <a:lstStyle/>
          <a:p>
            <a:r>
              <a:rPr lang="en-US" sz="3600" b="1" dirty="0"/>
              <a:t>Scope of Project</a:t>
            </a:r>
          </a:p>
        </p:txBody>
      </p:sp>
      <p:sp>
        <p:nvSpPr>
          <p:cNvPr id="4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D7D20C79-6D5C-D92C-C0F6-DD94E92B5E22}"/>
              </a:ext>
            </a:extLst>
          </p:cNvPr>
          <p:cNvSpPr>
            <a:spLocks noGrp="1"/>
          </p:cNvSpPr>
          <p:nvPr>
            <p:ph idx="1"/>
          </p:nvPr>
        </p:nvSpPr>
        <p:spPr>
          <a:xfrm>
            <a:off x="572493" y="2071316"/>
            <a:ext cx="6713552" cy="4119172"/>
          </a:xfrm>
        </p:spPr>
        <p:txBody>
          <a:bodyPr anchor="t">
            <a:normAutofit/>
          </a:bodyPr>
          <a:lstStyle/>
          <a:p>
            <a:endParaRPr lang="en-US" sz="1700" dirty="0"/>
          </a:p>
          <a:p>
            <a:r>
              <a:rPr lang="en-US" sz="1700" b="1" dirty="0"/>
              <a:t>Platform Development</a:t>
            </a:r>
            <a:r>
              <a:rPr lang="en-US" sz="1700" dirty="0"/>
              <a:t>: Design and develop a user-friendly web and mobile application for students to search and find housing listings based on their specific preferences and requirements. </a:t>
            </a:r>
          </a:p>
          <a:p>
            <a:r>
              <a:rPr lang="en-US" sz="1700" b="1" dirty="0"/>
              <a:t>Advanced Filtering</a:t>
            </a:r>
            <a:r>
              <a:rPr lang="en-US" sz="1700" dirty="0"/>
              <a:t>: Implement advanced filtering options allowing students to refine their housing search by factors such as room type (1BHK/2BHK), dietary preferences (vegetarian/non-vegetarian), proximity to educational institutions, rental price range, and more. </a:t>
            </a:r>
          </a:p>
          <a:p>
            <a:r>
              <a:rPr lang="en-US" sz="1700" b="1" dirty="0"/>
              <a:t>Roommate Matching:</a:t>
            </a:r>
            <a:r>
              <a:rPr lang="en-US" sz="1700" dirty="0"/>
              <a:t> Develop a sophisticated roommate-matching algorithm that enables students to connect with compatible roommates based on shared interests, habits, and lifestyle choices.</a:t>
            </a:r>
          </a:p>
          <a:p>
            <a:r>
              <a:rPr lang="en-US" sz="1700" dirty="0"/>
              <a:t> </a:t>
            </a:r>
            <a:r>
              <a:rPr lang="en-US" sz="1700" b="1" dirty="0"/>
              <a:t>Messaging and Communication</a:t>
            </a:r>
            <a:r>
              <a:rPr lang="en-US" sz="1700" dirty="0"/>
              <a:t>: Provide integrated messaging and communication tools within the platform for users to contact potential roommates and landlords, schedule property visits, and discuss rental terms.</a:t>
            </a:r>
          </a:p>
        </p:txBody>
      </p:sp>
      <p:pic>
        <p:nvPicPr>
          <p:cNvPr id="6" name="Picture 5" descr="A group of people looking at a magnifying glass&#10;&#10;Description automatically generated">
            <a:extLst>
              <a:ext uri="{FF2B5EF4-FFF2-40B4-BE49-F238E27FC236}">
                <a16:creationId xmlns:a16="http://schemas.microsoft.com/office/drawing/2014/main" id="{0EE29370-546D-CD5A-6B0F-82A95C9139D9}"/>
              </a:ext>
            </a:extLst>
          </p:cNvPr>
          <p:cNvPicPr>
            <a:picLocks noChangeAspect="1"/>
          </p:cNvPicPr>
          <p:nvPr/>
        </p:nvPicPr>
        <p:blipFill rotWithShape="1">
          <a:blip r:embed="rId2">
            <a:extLst>
              <a:ext uri="{28A0092B-C50C-407E-A947-70E740481C1C}">
                <a14:useLocalDpi xmlns:a14="http://schemas.microsoft.com/office/drawing/2010/main" val="0"/>
              </a:ext>
            </a:extLst>
          </a:blip>
          <a:srcRect l="16989" r="15909" b="1"/>
          <a:stretch/>
        </p:blipFill>
        <p:spPr>
          <a:xfrm>
            <a:off x="7675658" y="2093976"/>
            <a:ext cx="3941064" cy="4096512"/>
          </a:xfrm>
          <a:prstGeom prst="rect">
            <a:avLst/>
          </a:prstGeom>
        </p:spPr>
      </p:pic>
    </p:spTree>
    <p:extLst>
      <p:ext uri="{BB962C8B-B14F-4D97-AF65-F5344CB8AC3E}">
        <p14:creationId xmlns:p14="http://schemas.microsoft.com/office/powerpoint/2010/main" val="3482912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4CAB7C90-FF01-41B6-6EC2-B13A92BB3348}"/>
              </a:ext>
            </a:extLst>
          </p:cNvPr>
          <p:cNvSpPr>
            <a:spLocks noGrp="1"/>
          </p:cNvSpPr>
          <p:nvPr>
            <p:ph type="title"/>
          </p:nvPr>
        </p:nvSpPr>
        <p:spPr>
          <a:xfrm>
            <a:off x="479394" y="1070800"/>
            <a:ext cx="3939688" cy="5583126"/>
          </a:xfrm>
        </p:spPr>
        <p:txBody>
          <a:bodyPr>
            <a:normAutofit/>
          </a:bodyPr>
          <a:lstStyle/>
          <a:p>
            <a:pPr algn="r"/>
            <a:r>
              <a:rPr lang="en-US" sz="5000"/>
              <a:t>Key Requirements</a:t>
            </a:r>
          </a:p>
        </p:txBody>
      </p:sp>
      <p:cxnSp>
        <p:nvCxnSpPr>
          <p:cNvPr id="12"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BF5CA83-27FE-C32D-F38A-DBFDD18B3114}"/>
              </a:ext>
            </a:extLst>
          </p:cNvPr>
          <p:cNvGraphicFramePr>
            <a:graphicFrameLocks noGrp="1"/>
          </p:cNvGraphicFramePr>
          <p:nvPr>
            <p:ph idx="1"/>
            <p:extLst>
              <p:ext uri="{D42A27DB-BD31-4B8C-83A1-F6EECF244321}">
                <p14:modId xmlns:p14="http://schemas.microsoft.com/office/powerpoint/2010/main" val="2649157398"/>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3967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24CEC-A89D-AB8D-7E2D-34C9C609EE1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000" kern="1200" dirty="0">
                <a:solidFill>
                  <a:schemeClr val="tx1"/>
                </a:solidFill>
                <a:latin typeface="+mj-lt"/>
                <a:ea typeface="+mj-ea"/>
                <a:cs typeface="+mj-cs"/>
              </a:rPr>
              <a:t>Context Diagram</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5D19583-4445-7531-F183-76D25E9278F9}"/>
              </a:ext>
            </a:extLst>
          </p:cNvPr>
          <p:cNvPicPr>
            <a:picLocks noGrp="1" noChangeAspect="1"/>
          </p:cNvPicPr>
          <p:nvPr>
            <p:ph idx="1"/>
          </p:nvPr>
        </p:nvPicPr>
        <p:blipFill>
          <a:blip r:embed="rId2"/>
          <a:stretch>
            <a:fillRect/>
          </a:stretch>
        </p:blipFill>
        <p:spPr>
          <a:xfrm>
            <a:off x="4152200" y="1150680"/>
            <a:ext cx="7658220" cy="4556640"/>
          </a:xfrm>
          <a:prstGeom prst="rect">
            <a:avLst/>
          </a:prstGeom>
        </p:spPr>
      </p:pic>
    </p:spTree>
    <p:extLst>
      <p:ext uri="{BB962C8B-B14F-4D97-AF65-F5344CB8AC3E}">
        <p14:creationId xmlns:p14="http://schemas.microsoft.com/office/powerpoint/2010/main" val="2906736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40F48BBC-695A-D1A3-EE22-4BF59442E495}"/>
              </a:ext>
            </a:extLst>
          </p:cNvPr>
          <p:cNvSpPr>
            <a:spLocks noGrp="1"/>
          </p:cNvSpPr>
          <p:nvPr>
            <p:ph idx="1"/>
          </p:nvPr>
        </p:nvSpPr>
        <p:spPr>
          <a:xfrm>
            <a:off x="572493" y="2071316"/>
            <a:ext cx="6713552" cy="4119172"/>
          </a:xfrm>
        </p:spPr>
        <p:txBody>
          <a:bodyPr anchor="t">
            <a:normAutofit/>
          </a:bodyPr>
          <a:lstStyle/>
          <a:p>
            <a:r>
              <a:rPr lang="en-US" sz="1700" b="1"/>
              <a:t>Students</a:t>
            </a:r>
            <a:r>
              <a:rPr lang="en-US" sz="1700"/>
              <a:t>: Students will use SUStays to search for housing and roommate options, manage their profiles, and communicate with potential roommates and housing providers. </a:t>
            </a:r>
          </a:p>
          <a:p>
            <a:r>
              <a:rPr lang="en-US" sz="1700" b="1"/>
              <a:t>Roommates</a:t>
            </a:r>
            <a:r>
              <a:rPr lang="en-US" sz="1700"/>
              <a:t>: Individuals looking to share accommodations can create profiles, search for compatible roommates, and communicate within the platform. </a:t>
            </a:r>
          </a:p>
          <a:p>
            <a:r>
              <a:rPr lang="en-US" sz="1700" b="1"/>
              <a:t>Housing Providers</a:t>
            </a:r>
            <a:r>
              <a:rPr lang="en-US" sz="1700"/>
              <a:t>: Housing providers list available accommodations, manage listings, respond to inquiries, and update availability status. </a:t>
            </a:r>
          </a:p>
          <a:p>
            <a:r>
              <a:rPr lang="en-US" sz="1700" b="1"/>
              <a:t>Universities</a:t>
            </a:r>
            <a:r>
              <a:rPr lang="en-US" sz="1700"/>
              <a:t>: Universities can provide information about nearby housing options.</a:t>
            </a:r>
          </a:p>
          <a:p>
            <a:r>
              <a:rPr lang="en-US" sz="1700" b="1"/>
              <a:t>Administrators</a:t>
            </a:r>
            <a:r>
              <a:rPr lang="en-US" sz="1700"/>
              <a:t>: Oversee user activity, resolve disputes.</a:t>
            </a:r>
          </a:p>
          <a:p>
            <a:r>
              <a:rPr lang="en-US" sz="1700" b="1"/>
              <a:t>Payment Processors</a:t>
            </a:r>
            <a:r>
              <a:rPr lang="en-US" sz="1700"/>
              <a:t>: Handle transactions between students, roommates, and housing providers</a:t>
            </a:r>
          </a:p>
          <a:p>
            <a:r>
              <a:rPr lang="en-US" sz="1700" b="1"/>
              <a:t>Customer Support</a:t>
            </a:r>
            <a:r>
              <a:rPr lang="en-US" sz="1700"/>
              <a:t>: Assist users with inquiries, troubleshoot issues.</a:t>
            </a:r>
          </a:p>
        </p:txBody>
      </p:sp>
      <p:pic>
        <p:nvPicPr>
          <p:cNvPr id="4" name="Picture 3">
            <a:extLst>
              <a:ext uri="{FF2B5EF4-FFF2-40B4-BE49-F238E27FC236}">
                <a16:creationId xmlns:a16="http://schemas.microsoft.com/office/drawing/2014/main" id="{B3E2B231-3CD5-5A2B-3F11-C41E3B26CD1E}"/>
              </a:ext>
            </a:extLst>
          </p:cNvPr>
          <p:cNvPicPr>
            <a:picLocks noChangeAspect="1"/>
          </p:cNvPicPr>
          <p:nvPr/>
        </p:nvPicPr>
        <p:blipFill rotWithShape="1">
          <a:blip r:embed="rId2"/>
          <a:srcRect l="5144" r="23666" b="3"/>
          <a:stretch/>
        </p:blipFill>
        <p:spPr>
          <a:xfrm>
            <a:off x="7604229" y="1959065"/>
            <a:ext cx="3941064" cy="4096512"/>
          </a:xfrm>
          <a:prstGeom prst="rect">
            <a:avLst/>
          </a:prstGeom>
        </p:spPr>
      </p:pic>
    </p:spTree>
    <p:extLst>
      <p:ext uri="{BB962C8B-B14F-4D97-AF65-F5344CB8AC3E}">
        <p14:creationId xmlns:p14="http://schemas.microsoft.com/office/powerpoint/2010/main" val="6685690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536</TotalTime>
  <Words>1365</Words>
  <Application>Microsoft Macintosh PowerPoint</Application>
  <PresentationFormat>Widescreen</PresentationFormat>
  <Paragraphs>94</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 Nova</vt:lpstr>
      <vt:lpstr>ArialMT</vt:lpstr>
      <vt:lpstr>Calibri</vt:lpstr>
      <vt:lpstr>Calibri Light</vt:lpstr>
      <vt:lpstr>Söhne</vt:lpstr>
      <vt:lpstr>office theme</vt:lpstr>
      <vt:lpstr>SUStays  a comprehensive platform for student housing </vt:lpstr>
      <vt:lpstr>  INTRODUCTION </vt:lpstr>
      <vt:lpstr>Flaws in existing systems</vt:lpstr>
      <vt:lpstr>Proposed New System </vt:lpstr>
      <vt:lpstr> Benefits  </vt:lpstr>
      <vt:lpstr>Scope of Project</vt:lpstr>
      <vt:lpstr>Key Requirements</vt:lpstr>
      <vt:lpstr>Context Diagram</vt:lpstr>
      <vt:lpstr>PowerPoint Presentation</vt:lpstr>
      <vt:lpstr>Level-0 DFD </vt:lpstr>
      <vt:lpstr>ER -DIAGRAM</vt:lpstr>
      <vt:lpstr>Feedback from users </vt:lpstr>
      <vt:lpstr>Testing</vt:lpstr>
      <vt:lpstr>Implementation</vt:lpstr>
      <vt:lpstr>Different Approach to the project?  </vt:lpstr>
      <vt:lpstr>Lessons learned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Vrushali Ravi Lad</cp:lastModifiedBy>
  <cp:revision>278</cp:revision>
  <cp:lastPrinted>2023-11-29T15:53:51Z</cp:lastPrinted>
  <dcterms:created xsi:type="dcterms:W3CDTF">2023-11-28T03:21:02Z</dcterms:created>
  <dcterms:modified xsi:type="dcterms:W3CDTF">2023-11-29T23:20:17Z</dcterms:modified>
</cp:coreProperties>
</file>